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512" r:id="rId3"/>
    <p:sldId id="513" r:id="rId4"/>
    <p:sldId id="514" r:id="rId5"/>
    <p:sldId id="453" r:id="rId6"/>
    <p:sldId id="446" r:id="rId7"/>
    <p:sldId id="259" r:id="rId8"/>
    <p:sldId id="260" r:id="rId9"/>
    <p:sldId id="388" r:id="rId10"/>
    <p:sldId id="522" r:id="rId11"/>
    <p:sldId id="525" r:id="rId12"/>
    <p:sldId id="526" r:id="rId13"/>
    <p:sldId id="527" r:id="rId14"/>
    <p:sldId id="528" r:id="rId15"/>
    <p:sldId id="529" r:id="rId16"/>
    <p:sldId id="530" r:id="rId17"/>
    <p:sldId id="531" r:id="rId18"/>
    <p:sldId id="532" r:id="rId19"/>
    <p:sldId id="533" r:id="rId20"/>
    <p:sldId id="519" r:id="rId21"/>
    <p:sldId id="523" r:id="rId22"/>
    <p:sldId id="534" r:id="rId23"/>
    <p:sldId id="535" r:id="rId24"/>
    <p:sldId id="536" r:id="rId25"/>
    <p:sldId id="537" r:id="rId26"/>
    <p:sldId id="538" r:id="rId27"/>
    <p:sldId id="539" r:id="rId28"/>
    <p:sldId id="540" r:id="rId29"/>
    <p:sldId id="541" r:id="rId30"/>
    <p:sldId id="520" r:id="rId31"/>
    <p:sldId id="524" r:id="rId32"/>
    <p:sldId id="542" r:id="rId33"/>
    <p:sldId id="543" r:id="rId34"/>
    <p:sldId id="544" r:id="rId35"/>
    <p:sldId id="487" r:id="rId36"/>
    <p:sldId id="511" r:id="rId37"/>
    <p:sldId id="49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8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04"/>
    <a:srgbClr val="660066"/>
    <a:srgbClr val="921689"/>
    <a:srgbClr val="B51BAA"/>
    <a:srgbClr val="AB25B9"/>
    <a:srgbClr val="63DB39"/>
    <a:srgbClr val="00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9847" autoAdjust="0"/>
  </p:normalViewPr>
  <p:slideViewPr>
    <p:cSldViewPr>
      <p:cViewPr varScale="1">
        <p:scale>
          <a:sx n="112" d="100"/>
          <a:sy n="112" d="100"/>
        </p:scale>
        <p:origin x="1056" y="102"/>
      </p:cViewPr>
      <p:guideLst>
        <p:guide orient="horz" pos="187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CAE89BF2-C8F1-46AE-A638-43FAFCDB2AF3}" type="datetimeFigureOut">
              <a:rPr lang="en-US"/>
              <a:pPr>
                <a:defRPr/>
              </a:pPr>
              <a:t>2/21/2017</a:t>
            </a:fld>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B27DD3B0-0D4D-4D82-BCAE-3AFB85664700}" type="slidenum">
              <a:rPr lang="en-US"/>
              <a:pPr>
                <a:defRPr/>
              </a:pPr>
              <a:t>‹#›</a:t>
            </a:fld>
            <a:endParaRPr lang="en-US"/>
          </a:p>
        </p:txBody>
      </p:sp>
    </p:spTree>
    <p:extLst>
      <p:ext uri="{BB962C8B-B14F-4D97-AF65-F5344CB8AC3E}">
        <p14:creationId xmlns:p14="http://schemas.microsoft.com/office/powerpoint/2010/main" val="97647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3627186-5426-4287-AB83-1A937F3272EC}" type="datetimeFigureOut">
              <a:rPr lang="en-US"/>
              <a:pPr>
                <a:defRPr/>
              </a:pPr>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A07D2BCE-E13B-478A-A7CB-B27279014AD1}" type="slidenum">
              <a:rPr lang="en-US"/>
              <a:pPr>
                <a:defRPr/>
              </a:pPr>
              <a:t>‹#›</a:t>
            </a:fld>
            <a:endParaRPr lang="en-US"/>
          </a:p>
        </p:txBody>
      </p:sp>
    </p:spTree>
    <p:extLst>
      <p:ext uri="{BB962C8B-B14F-4D97-AF65-F5344CB8AC3E}">
        <p14:creationId xmlns:p14="http://schemas.microsoft.com/office/powerpoint/2010/main" val="2008601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07279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14074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18483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F33516-194A-40DB-8FB2-C7D4729140F1}" type="slidenum">
              <a:rPr lang="en-US" smtClean="0">
                <a:latin typeface="Calibri" pitchFamily="34" charset="0"/>
              </a:rPr>
              <a:pPr eaLnBrk="1" hangingPunct="1"/>
              <a:t>6</a:t>
            </a:fld>
            <a:endParaRPr lang="en-US">
              <a:latin typeface="Calibri" pitchFamily="34" charset="0"/>
            </a:endParaRPr>
          </a:p>
        </p:txBody>
      </p:sp>
    </p:spTree>
    <p:extLst>
      <p:ext uri="{BB962C8B-B14F-4D97-AF65-F5344CB8AC3E}">
        <p14:creationId xmlns:p14="http://schemas.microsoft.com/office/powerpoint/2010/main" val="397100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5C94C5-CFF5-4E59-B2C9-C3F7CBFE69BB}" type="slidenum">
              <a:rPr lang="en-US" smtClean="0">
                <a:latin typeface="Calibri" pitchFamily="34" charset="0"/>
              </a:rPr>
              <a:pPr eaLnBrk="1" hangingPunct="1"/>
              <a:t>37</a:t>
            </a:fld>
            <a:endParaRPr lang="en-US">
              <a:latin typeface="Calibri" pitchFamily="34" charset="0"/>
            </a:endParaRPr>
          </a:p>
        </p:txBody>
      </p:sp>
    </p:spTree>
    <p:extLst>
      <p:ext uri="{BB962C8B-B14F-4D97-AF65-F5344CB8AC3E}">
        <p14:creationId xmlns:p14="http://schemas.microsoft.com/office/powerpoint/2010/main" val="11118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EC898E2-3BC2-4577-8E57-D24BAB043BB9}" type="datetime1">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0B886C-7604-4E86-94E7-B1F146F16D5C}" type="slidenum">
              <a:rPr lang="en-US"/>
              <a:pPr>
                <a:defRPr/>
              </a:pPr>
              <a:t>‹#›</a:t>
            </a:fld>
            <a:endParaRPr lang="en-US"/>
          </a:p>
        </p:txBody>
      </p:sp>
    </p:spTree>
    <p:extLst>
      <p:ext uri="{BB962C8B-B14F-4D97-AF65-F5344CB8AC3E}">
        <p14:creationId xmlns:p14="http://schemas.microsoft.com/office/powerpoint/2010/main" val="275439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58A3A8-BB2F-4558-AA5A-97F2EEE0742A}" type="datetime1">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CC2E7-A0DD-499B-A9C6-EDD9E1EDA78B}" type="slidenum">
              <a:rPr lang="en-US"/>
              <a:pPr>
                <a:defRPr/>
              </a:pPr>
              <a:t>‹#›</a:t>
            </a:fld>
            <a:endParaRPr lang="en-US"/>
          </a:p>
        </p:txBody>
      </p:sp>
    </p:spTree>
    <p:extLst>
      <p:ext uri="{BB962C8B-B14F-4D97-AF65-F5344CB8AC3E}">
        <p14:creationId xmlns:p14="http://schemas.microsoft.com/office/powerpoint/2010/main" val="393560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5A4363-081B-4656-B805-12ED8BABCED5}" type="datetime1">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406C9-BAC6-4DCB-AAF1-D5BC5C10D8C0}" type="slidenum">
              <a:rPr lang="en-US"/>
              <a:pPr>
                <a:defRPr/>
              </a:pPr>
              <a:t>‹#›</a:t>
            </a:fld>
            <a:endParaRPr lang="en-US"/>
          </a:p>
        </p:txBody>
      </p:sp>
    </p:spTree>
    <p:extLst>
      <p:ext uri="{BB962C8B-B14F-4D97-AF65-F5344CB8AC3E}">
        <p14:creationId xmlns:p14="http://schemas.microsoft.com/office/powerpoint/2010/main" val="329835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7DB265-688A-4F17-B81E-251571792F56}" type="datetime1">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D7F29-A8C9-4969-825F-A026E5FFDFD9}" type="slidenum">
              <a:rPr lang="en-US"/>
              <a:pPr>
                <a:defRPr/>
              </a:pPr>
              <a:t>‹#›</a:t>
            </a:fld>
            <a:endParaRPr lang="en-US"/>
          </a:p>
        </p:txBody>
      </p:sp>
    </p:spTree>
    <p:extLst>
      <p:ext uri="{BB962C8B-B14F-4D97-AF65-F5344CB8AC3E}">
        <p14:creationId xmlns:p14="http://schemas.microsoft.com/office/powerpoint/2010/main" val="150493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A62D2C-8598-441D-A577-7D0B1F698065}" type="datetime1">
              <a:rPr lang="en-US"/>
              <a:pPr>
                <a:defRPr/>
              </a:pPr>
              <a:t>2/21/2017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C9C378-3107-445A-AA3A-CB9E2EA4A16E}" type="slidenum">
              <a:rPr lang="en-US"/>
              <a:pPr>
                <a:defRPr/>
              </a:pPr>
              <a:t>‹#›</a:t>
            </a:fld>
            <a:endParaRPr lang="en-US"/>
          </a:p>
        </p:txBody>
      </p:sp>
    </p:spTree>
    <p:extLst>
      <p:ext uri="{BB962C8B-B14F-4D97-AF65-F5344CB8AC3E}">
        <p14:creationId xmlns:p14="http://schemas.microsoft.com/office/powerpoint/2010/main" val="279090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69A2BEF-0815-4A20-B090-64F646F9CF8D}" type="datetime1">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F8926F-175A-4459-AA6D-FF4F108CEFDC}" type="slidenum">
              <a:rPr lang="en-US"/>
              <a:pPr>
                <a:defRPr/>
              </a:pPr>
              <a:t>‹#›</a:t>
            </a:fld>
            <a:endParaRPr lang="en-US"/>
          </a:p>
        </p:txBody>
      </p:sp>
    </p:spTree>
    <p:extLst>
      <p:ext uri="{BB962C8B-B14F-4D97-AF65-F5344CB8AC3E}">
        <p14:creationId xmlns:p14="http://schemas.microsoft.com/office/powerpoint/2010/main" val="256442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EE2E8F9-F7A0-4522-B6FC-F93A709B6A1C}" type="datetime1">
              <a:rPr lang="en-US"/>
              <a:pPr>
                <a:defRPr/>
              </a:pPr>
              <a:t>2/21/2017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0A2494-8FBD-40CD-A162-426C0733F5F1}" type="slidenum">
              <a:rPr lang="en-US"/>
              <a:pPr>
                <a:defRPr/>
              </a:pPr>
              <a:t>‹#›</a:t>
            </a:fld>
            <a:endParaRPr lang="en-US"/>
          </a:p>
        </p:txBody>
      </p:sp>
    </p:spTree>
    <p:extLst>
      <p:ext uri="{BB962C8B-B14F-4D97-AF65-F5344CB8AC3E}">
        <p14:creationId xmlns:p14="http://schemas.microsoft.com/office/powerpoint/2010/main" val="326081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A5EC75-C800-4E76-B43B-F7853DF77A5D}" type="datetime1">
              <a:rPr lang="en-US"/>
              <a:pPr>
                <a:defRPr/>
              </a:pPr>
              <a:t>2/21/2017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CA9730-2E0C-493B-952A-5F0CB212E121}" type="slidenum">
              <a:rPr lang="en-US"/>
              <a:pPr>
                <a:defRPr/>
              </a:pPr>
              <a:t>‹#›</a:t>
            </a:fld>
            <a:endParaRPr lang="en-US"/>
          </a:p>
        </p:txBody>
      </p:sp>
    </p:spTree>
    <p:extLst>
      <p:ext uri="{BB962C8B-B14F-4D97-AF65-F5344CB8AC3E}">
        <p14:creationId xmlns:p14="http://schemas.microsoft.com/office/powerpoint/2010/main" val="153113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6CD1B6-8A6C-428E-A793-E03F2D5A29E1}" type="datetime1">
              <a:rPr lang="en-US"/>
              <a:pPr>
                <a:defRPr/>
              </a:pPr>
              <a:t>2/21/2017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E122EC-4DFA-4F64-9B1C-B7AE7ED7312A}" type="slidenum">
              <a:rPr lang="en-US"/>
              <a:pPr>
                <a:defRPr/>
              </a:pPr>
              <a:t>‹#›</a:t>
            </a:fld>
            <a:endParaRPr lang="en-US"/>
          </a:p>
        </p:txBody>
      </p:sp>
    </p:spTree>
    <p:extLst>
      <p:ext uri="{BB962C8B-B14F-4D97-AF65-F5344CB8AC3E}">
        <p14:creationId xmlns:p14="http://schemas.microsoft.com/office/powerpoint/2010/main" val="120497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FC3712-A7F1-406F-AEBD-749F585F9147}" type="datetime1">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85BA83-FE04-4AD4-9B40-1EB8B27B15C8}" type="slidenum">
              <a:rPr lang="en-US"/>
              <a:pPr>
                <a:defRPr/>
              </a:pPr>
              <a:t>‹#›</a:t>
            </a:fld>
            <a:endParaRPr lang="en-US"/>
          </a:p>
        </p:txBody>
      </p:sp>
    </p:spTree>
    <p:extLst>
      <p:ext uri="{BB962C8B-B14F-4D97-AF65-F5344CB8AC3E}">
        <p14:creationId xmlns:p14="http://schemas.microsoft.com/office/powerpoint/2010/main" val="22016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73545D-190A-4F3E-A0F8-7E5EF1752299}" type="datetime1">
              <a:rPr lang="en-US"/>
              <a:pPr>
                <a:defRPr/>
              </a:pPr>
              <a:t>2/21/2017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74018B-FBB3-4487-8B4A-1432F457C14D}" type="slidenum">
              <a:rPr lang="en-US"/>
              <a:pPr>
                <a:defRPr/>
              </a:pPr>
              <a:t>‹#›</a:t>
            </a:fld>
            <a:endParaRPr lang="en-US"/>
          </a:p>
        </p:txBody>
      </p:sp>
    </p:spTree>
    <p:extLst>
      <p:ext uri="{BB962C8B-B14F-4D97-AF65-F5344CB8AC3E}">
        <p14:creationId xmlns:p14="http://schemas.microsoft.com/office/powerpoint/2010/main" val="375210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3227604-9F3B-47B2-99BE-CDB70F71D745}" type="datetime1">
              <a:rPr lang="en-US"/>
              <a:pPr>
                <a:defRPr/>
              </a:pPr>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AD88E65D-DF01-4A98-ADC1-DAA9E3C3FA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mailto:info@theknowledegroup.org" TargetMode="External"/><Relationship Id="rId7"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hyperlink" Target="mailto:info@theknowledgegroup.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info@theknowledgegroup.org" TargetMode="External"/><Relationship Id="rId4" Type="http://schemas.openxmlformats.org/officeDocument/2006/relationships/hyperlink" Target="https://twitter.com/know_grou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hyperlink" Target="mailto:jeff@symonsmarkwith.com" TargetMode="Externa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hyperlink" Target="mailto:peter.su@dentons.com" TargetMode="External"/><Relationship Id="rId5" Type="http://schemas.openxmlformats.org/officeDocument/2006/relationships/hyperlink" Target="mailto:TRainey@garciarainey.com" TargetMode="External"/><Relationship Id="rId4" Type="http://schemas.openxmlformats.org/officeDocument/2006/relationships/image" Target="../media/image9.gif"/></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4.gif"/><Relationship Id="rId4" Type="http://schemas.openxmlformats.org/officeDocument/2006/relationships/image" Target="../media/image10.gif"/></Relationships>
</file>

<file path=ppt/slides/_rels/slide37.xml.rels><?xml version="1.0" encoding="UTF-8" standalone="yes"?>
<Relationships xmlns="http://schemas.openxmlformats.org/package/2006/relationships"><Relationship Id="rId3" Type="http://schemas.openxmlformats.org/officeDocument/2006/relationships/hyperlink" Target="http://theknowledgegrou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heknowledgegroup.org/all-events-lis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theknowledgegroup.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hyperlink" Target="https://theknowledgegroup.org/event-homepage/?event_id=2035" TargetMode="Externa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4.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3"/>
          <p:cNvSpPr txBox="1">
            <a:spLocks noChangeArrowheads="1"/>
          </p:cNvSpPr>
          <p:nvPr/>
        </p:nvSpPr>
        <p:spPr bwMode="auto">
          <a:xfrm>
            <a:off x="3869486" y="2903631"/>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1200" b="1" dirty="0">
                <a:solidFill>
                  <a:srgbClr val="00B0F0"/>
                </a:solidFill>
              </a:rPr>
              <a:t>           Speaker Firms and Organization:</a:t>
            </a:r>
          </a:p>
        </p:txBody>
      </p:sp>
      <p:sp>
        <p:nvSpPr>
          <p:cNvPr id="15" name="TextBox 12"/>
          <p:cNvSpPr txBox="1">
            <a:spLocks noChangeArrowheads="1"/>
          </p:cNvSpPr>
          <p:nvPr/>
        </p:nvSpPr>
        <p:spPr bwMode="auto">
          <a:xfrm>
            <a:off x="4664914" y="3736115"/>
            <a:ext cx="2878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dirty="0"/>
              <a:t>Symons </a:t>
            </a:r>
            <a:r>
              <a:rPr lang="en-US" sz="1100" b="1" dirty="0" err="1"/>
              <a:t>Markwith</a:t>
            </a:r>
            <a:r>
              <a:rPr lang="en-US" sz="1100" b="1" dirty="0"/>
              <a:t> LLP</a:t>
            </a:r>
            <a:br>
              <a:rPr lang="en-US" sz="1100" dirty="0"/>
            </a:br>
            <a:r>
              <a:rPr lang="en-US" sz="1100" dirty="0"/>
              <a:t>Jeffrey Denman</a:t>
            </a:r>
            <a:br>
              <a:rPr lang="en-US" sz="1100" dirty="0"/>
            </a:br>
            <a:r>
              <a:rPr lang="en-US" sz="1100" i="1" dirty="0"/>
              <a:t>Of Counsel</a:t>
            </a:r>
            <a:endParaRPr lang="en-PH" sz="1100" i="1" dirty="0"/>
          </a:p>
        </p:txBody>
      </p:sp>
      <p:cxnSp>
        <p:nvCxnSpPr>
          <p:cNvPr id="16" name="Straight Connector 15"/>
          <p:cNvCxnSpPr/>
          <p:nvPr/>
        </p:nvCxnSpPr>
        <p:spPr>
          <a:xfrm rot="5400000">
            <a:off x="461168" y="4860131"/>
            <a:ext cx="3505200" cy="1587"/>
          </a:xfrm>
          <a:prstGeom prst="line">
            <a:avLst/>
          </a:prstGeom>
          <a:ln>
            <a:solidFill>
              <a:schemeClr val="tx1"/>
            </a:solidFill>
          </a:ln>
          <a:effectLst>
            <a:outerShdw blurRad="50800" dist="38100" algn="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7" name="TextBox 11"/>
          <p:cNvSpPr txBox="1">
            <a:spLocks noChangeArrowheads="1"/>
          </p:cNvSpPr>
          <p:nvPr/>
        </p:nvSpPr>
        <p:spPr bwMode="auto">
          <a:xfrm>
            <a:off x="2362200" y="5040868"/>
            <a:ext cx="6464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i="1" dirty="0"/>
              <a:t>Thank you for logging into today’s event. Please note we are in standby mode. All Microphones will be muted until the event starts. We will be back with speaker instructions @ 11:55am. Any Questions? Please email</a:t>
            </a:r>
            <a:r>
              <a:rPr lang="en-US" sz="900" i="1"/>
              <a:t>: </a:t>
            </a:r>
            <a:r>
              <a:rPr lang="en-US" sz="900" i="1">
                <a:hlinkClick r:id="rId3"/>
              </a:rPr>
              <a:t>info@theknowledegroup.org</a:t>
            </a:r>
            <a:r>
              <a:rPr lang="en-US" sz="900" i="1"/>
              <a:t> </a:t>
            </a:r>
            <a:endParaRPr lang="en-US" sz="900" dirty="0"/>
          </a:p>
        </p:txBody>
      </p:sp>
      <p:sp>
        <p:nvSpPr>
          <p:cNvPr id="18" name="TextBox 11"/>
          <p:cNvSpPr txBox="1">
            <a:spLocks noChangeArrowheads="1"/>
          </p:cNvSpPr>
          <p:nvPr/>
        </p:nvSpPr>
        <p:spPr bwMode="auto">
          <a:xfrm>
            <a:off x="2362200" y="5486400"/>
            <a:ext cx="7010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800" b="1" i="1" dirty="0"/>
              <a:t>Group Registration Policy</a:t>
            </a:r>
          </a:p>
          <a:p>
            <a:pPr eaLnBrk="1" hangingPunct="1"/>
            <a:endParaRPr lang="en-PH" sz="800" i="1" dirty="0"/>
          </a:p>
          <a:p>
            <a:pPr eaLnBrk="1" hangingPunct="1"/>
            <a:r>
              <a:rPr lang="en-PH" sz="800" i="1" dirty="0"/>
              <a:t>Please note ALL participants must be registered or they will not be able to access the event. </a:t>
            </a:r>
          </a:p>
          <a:p>
            <a:pPr eaLnBrk="1" hangingPunct="1"/>
            <a:r>
              <a:rPr lang="en-PH" sz="800" i="1" dirty="0"/>
              <a:t>If you have more than one person from your company attending, you must fill out the group registration form.</a:t>
            </a:r>
          </a:p>
          <a:p>
            <a:pPr eaLnBrk="1" hangingPunct="1"/>
            <a:r>
              <a:rPr lang="en-PH" sz="800" i="1" dirty="0"/>
              <a:t> </a:t>
            </a:r>
          </a:p>
          <a:p>
            <a:pPr eaLnBrk="1" hangingPunct="1"/>
            <a:r>
              <a:rPr lang="en-PH" sz="800" i="1" dirty="0"/>
              <a:t>We reserve the right to disconnect any unauthorized users from this event and to deny violators admission to future events.</a:t>
            </a:r>
          </a:p>
          <a:p>
            <a:pPr eaLnBrk="1" hangingPunct="1"/>
            <a:endParaRPr lang="en-PH" sz="800" i="1" dirty="0"/>
          </a:p>
          <a:p>
            <a:pPr eaLnBrk="1" hangingPunct="1"/>
            <a:r>
              <a:rPr lang="en-PH" sz="800" i="1" dirty="0"/>
              <a:t>To obtain a group registration please send a note to </a:t>
            </a:r>
            <a:r>
              <a:rPr lang="en-PH" sz="800" i="1" dirty="0">
                <a:hlinkClick r:id="rId4"/>
              </a:rPr>
              <a:t>info@theknowledgegroup.org</a:t>
            </a:r>
            <a:r>
              <a:rPr lang="en-PH" sz="800" i="1" dirty="0"/>
              <a:t> or call 646.202.9344</a:t>
            </a:r>
            <a:r>
              <a:rPr lang="en-PH" sz="900" i="1" dirty="0"/>
              <a:t>.</a:t>
            </a:r>
          </a:p>
        </p:txBody>
      </p:sp>
      <p:sp>
        <p:nvSpPr>
          <p:cNvPr id="19" name="TextBox 3"/>
          <p:cNvSpPr txBox="1">
            <a:spLocks noChangeArrowheads="1"/>
          </p:cNvSpPr>
          <p:nvPr/>
        </p:nvSpPr>
        <p:spPr bwMode="auto">
          <a:xfrm>
            <a:off x="136121" y="2903071"/>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1200" b="1" dirty="0">
                <a:solidFill>
                  <a:srgbClr val="00B0F0"/>
                </a:solidFill>
              </a:rPr>
              <a:t>Presented By:</a:t>
            </a:r>
          </a:p>
        </p:txBody>
      </p:sp>
      <p:sp>
        <p:nvSpPr>
          <p:cNvPr id="20" name="TextBox 18"/>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21" name="Slide Number Placeholder 9"/>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77812A-DAA7-419D-B0D1-32D94D711900}" type="slidenum">
              <a:rPr lang="en-US" smtClean="0">
                <a:latin typeface="Calibri" pitchFamily="34" charset="0"/>
              </a:rPr>
              <a:pPr eaLnBrk="1" hangingPunct="1"/>
              <a:t>1</a:t>
            </a:fld>
            <a:endParaRPr lang="en-US">
              <a:latin typeface="Calibri" pitchFamily="34" charset="0"/>
            </a:endParaRPr>
          </a:p>
        </p:txBody>
      </p:sp>
      <p:sp>
        <p:nvSpPr>
          <p:cNvPr id="22" name="TextBox 3"/>
          <p:cNvSpPr txBox="1">
            <a:spLocks noChangeArrowheads="1"/>
          </p:cNvSpPr>
          <p:nvPr/>
        </p:nvSpPr>
        <p:spPr bwMode="auto">
          <a:xfrm>
            <a:off x="126762" y="36576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sz="1200" b="1" dirty="0">
                <a:solidFill>
                  <a:srgbClr val="00B0F0"/>
                </a:solidFill>
              </a:rPr>
              <a:t>Partner Firms:</a:t>
            </a:r>
          </a:p>
        </p:txBody>
      </p:sp>
      <p:sp>
        <p:nvSpPr>
          <p:cNvPr id="24" name="TextBox 23"/>
          <p:cNvSpPr txBox="1">
            <a:spLocks noChangeArrowheads="1"/>
          </p:cNvSpPr>
          <p:nvPr/>
        </p:nvSpPr>
        <p:spPr bwMode="auto">
          <a:xfrm>
            <a:off x="6477000" y="3733800"/>
            <a:ext cx="2878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dirty="0" err="1"/>
              <a:t>Dentons</a:t>
            </a:r>
            <a:r>
              <a:rPr lang="en-US" sz="1100" b="1" dirty="0"/>
              <a:t> US LLP</a:t>
            </a:r>
            <a:br>
              <a:rPr lang="en-US" sz="1100" dirty="0"/>
            </a:br>
            <a:r>
              <a:rPr lang="en-US" sz="1100" dirty="0"/>
              <a:t>Peter Su</a:t>
            </a:r>
            <a:br>
              <a:rPr lang="en-US" sz="1100" dirty="0"/>
            </a:br>
            <a:r>
              <a:rPr lang="en-US" sz="1100" i="1" dirty="0"/>
              <a:t>Partner</a:t>
            </a:r>
            <a:endParaRPr lang="en-PH" sz="1100" i="1" dirty="0"/>
          </a:p>
        </p:txBody>
      </p:sp>
      <p:sp>
        <p:nvSpPr>
          <p:cNvPr id="25" name="TextBox 24"/>
          <p:cNvSpPr txBox="1">
            <a:spLocks noChangeArrowheads="1"/>
          </p:cNvSpPr>
          <p:nvPr/>
        </p:nvSpPr>
        <p:spPr bwMode="auto">
          <a:xfrm>
            <a:off x="2226514" y="3733800"/>
            <a:ext cx="28788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b="1" dirty="0"/>
              <a:t>Garcia Rainey Blank &amp; </a:t>
            </a:r>
            <a:r>
              <a:rPr lang="en-US" sz="1100" b="1" dirty="0" err="1"/>
              <a:t>Bowerbank</a:t>
            </a:r>
            <a:r>
              <a:rPr lang="en-US" sz="1100" b="1" dirty="0"/>
              <a:t> LLP</a:t>
            </a:r>
            <a:br>
              <a:rPr lang="en-US" sz="1100" dirty="0"/>
            </a:br>
            <a:r>
              <a:rPr lang="en-US" sz="1100" dirty="0"/>
              <a:t>Tabitha Rainey</a:t>
            </a:r>
            <a:br>
              <a:rPr lang="en-US" sz="1100" dirty="0"/>
            </a:br>
            <a:r>
              <a:rPr lang="en-US" sz="1100" i="1" dirty="0"/>
              <a:t>Founding and Managing Partner</a:t>
            </a:r>
            <a:endParaRPr lang="en-PH" sz="1100" i="1" dirty="0"/>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8626" y="3962400"/>
            <a:ext cx="1460480" cy="4016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6225" y="5105400"/>
            <a:ext cx="1765284" cy="33540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The Knowledge Gro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173706"/>
            <a:ext cx="2065336" cy="4247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6067" y="4495800"/>
            <a:ext cx="1825600" cy="36512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2800" b="1" u="sng" dirty="0">
              <a:solidFill>
                <a:srgbClr val="00B0F0"/>
              </a:solidFill>
            </a:endParaRPr>
          </a:p>
          <a:p>
            <a:pPr algn="ctr" eaLnBrk="1" hangingPunct="1"/>
            <a:r>
              <a:rPr lang="en-US" sz="2800" b="1" u="sng" dirty="0">
                <a:solidFill>
                  <a:srgbClr val="00B0F0"/>
                </a:solidFill>
              </a:rPr>
              <a:t>THE BASICS OF </a:t>
            </a:r>
          </a:p>
          <a:p>
            <a:pPr algn="ctr" eaLnBrk="1" hangingPunct="1"/>
            <a:r>
              <a:rPr lang="en-US" sz="2800" b="1" u="sng" dirty="0">
                <a:solidFill>
                  <a:srgbClr val="00B0F0"/>
                </a:solidFill>
              </a:rPr>
              <a:t>SOFTWARE LICENSING </a:t>
            </a:r>
          </a:p>
          <a:p>
            <a:pPr algn="ctr" eaLnBrk="1" hangingPunct="1"/>
            <a:endParaRPr lang="en-US" sz="2800" b="1" u="sng" dirty="0">
              <a:solidFill>
                <a:srgbClr val="00B0F0"/>
              </a:solidFill>
            </a:endParaRPr>
          </a:p>
          <a:p>
            <a:pPr algn="ctr" eaLnBrk="1" hangingPunct="1"/>
            <a:r>
              <a:rPr lang="en-US" b="1" u="sng" dirty="0">
                <a:solidFill>
                  <a:srgbClr val="00B0F0"/>
                </a:solidFill>
              </a:rPr>
              <a:t>(FOR BOTH LAWERS </a:t>
            </a:r>
          </a:p>
          <a:p>
            <a:pPr algn="ctr" eaLnBrk="1" hangingPunct="1"/>
            <a:r>
              <a:rPr lang="en-US" b="1" u="sng" dirty="0">
                <a:solidFill>
                  <a:srgbClr val="00B0F0"/>
                </a:solidFill>
              </a:rPr>
              <a:t>AND NON-LAWYERS ALIKE)</a:t>
            </a:r>
          </a:p>
          <a:p>
            <a:pPr algn="ctr" eaLnBrk="1" hangingPunct="1"/>
            <a:r>
              <a:rPr lang="en-US" sz="2800" b="1" u="sng" dirty="0">
                <a:solidFill>
                  <a:srgbClr val="00B0F0"/>
                </a:solidFill>
              </a:rPr>
              <a:t> </a:t>
            </a:r>
          </a:p>
          <a:p>
            <a:pPr algn="ctr" eaLnBrk="1" hangingPunct="1"/>
            <a:endParaRPr lang="en-US" sz="2800" b="1" u="sng" dirty="0">
              <a:solidFill>
                <a:srgbClr val="00B0F0"/>
              </a:solidFil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10</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07539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Are you like many people who find software licensing daunting?</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11</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5" name="Content Placeholder 5" descr="j0178844.jpg"/>
          <p:cNvPicPr>
            <a:picLocks noChangeAspect="1"/>
          </p:cNvPicPr>
          <p:nvPr/>
        </p:nvPicPr>
        <p:blipFill>
          <a:blip r:embed="rId4">
            <a:extLst>
              <a:ext uri="{28A0092B-C50C-407E-A947-70E740481C1C}">
                <a14:useLocalDpi xmlns:a14="http://schemas.microsoft.com/office/drawing/2010/main" val="0"/>
              </a:ext>
            </a:extLst>
          </a:blip>
          <a:srcRect l="-17746" r="-17746"/>
          <a:stretch>
            <a:fillRect/>
          </a:stretch>
        </p:blipFill>
        <p:spPr bwMode="auto">
          <a:xfrm>
            <a:off x="844629" y="2751137"/>
            <a:ext cx="7454741"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4125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Keep it Simple – Ask Yourself…</a:t>
            </a:r>
          </a:p>
        </p:txBody>
      </p:sp>
      <p:sp>
        <p:nvSpPr>
          <p:cNvPr id="11267" name="Rectangle 15"/>
          <p:cNvSpPr>
            <a:spLocks noChangeArrowheads="1"/>
          </p:cNvSpPr>
          <p:nvPr/>
        </p:nvSpPr>
        <p:spPr bwMode="auto">
          <a:xfrm>
            <a:off x="304800" y="2590800"/>
            <a:ext cx="8534400"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What do you want it to do?</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How much does it cost?</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Who can use it?</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What happens if it breaks? </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What if you don’t want it anymore?</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12</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59361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What do you want it to do?</a:t>
            </a:r>
          </a:p>
        </p:txBody>
      </p:sp>
      <p:sp>
        <p:nvSpPr>
          <p:cNvPr id="11267" name="Rectangle 15"/>
          <p:cNvSpPr>
            <a:spLocks noChangeArrowheads="1"/>
          </p:cNvSpPr>
          <p:nvPr/>
        </p:nvSpPr>
        <p:spPr bwMode="auto">
          <a:xfrm>
            <a:off x="304800" y="2590800"/>
            <a:ext cx="8534400" cy="304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600" b="1" dirty="0">
                <a:ea typeface="MS PGothic" panose="020B0600070205080204" pitchFamily="34" charset="-128"/>
              </a:rPr>
              <a:t>Specifications </a:t>
            </a:r>
          </a:p>
          <a:p>
            <a:pPr marL="640080" lvl="1"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Describes the features and functions</a:t>
            </a:r>
          </a:p>
          <a:p>
            <a:pPr marL="640080" lvl="1"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For user - more detail the better</a:t>
            </a:r>
          </a:p>
          <a:p>
            <a:pPr marL="365760" lvl="1" fontAlgn="auto">
              <a:lnSpc>
                <a:spcPct val="90000"/>
              </a:lnSpc>
              <a:spcBef>
                <a:spcPct val="50000"/>
              </a:spcBef>
              <a:spcAft>
                <a:spcPts val="0"/>
              </a:spcAft>
              <a:buClr>
                <a:srgbClr val="94C600"/>
              </a:buClr>
              <a:buSzPct val="76000"/>
              <a:defRPr/>
            </a:pPr>
            <a:endParaRPr lang="en-US" sz="1400" dirty="0">
              <a:ea typeface="MS PGothic" panose="020B0600070205080204" pitchFamily="34" charset="-128"/>
            </a:endParaRP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600" b="1" dirty="0">
                <a:ea typeface="MS PGothic" panose="020B0600070205080204" pitchFamily="34" charset="-128"/>
              </a:rPr>
              <a:t>Documentation</a:t>
            </a:r>
          </a:p>
          <a:p>
            <a:pPr marL="640080" lvl="1"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Instruction manual for software</a:t>
            </a:r>
          </a:p>
          <a:p>
            <a:pPr marL="640080" lvl="1" indent="-274320" fontAlgn="auto">
              <a:lnSpc>
                <a:spcPct val="90000"/>
              </a:lnSpc>
              <a:spcBef>
                <a:spcPct val="50000"/>
              </a:spcBef>
              <a:spcAft>
                <a:spcPts val="0"/>
              </a:spcAft>
              <a:buClr>
                <a:srgbClr val="94C600"/>
              </a:buClr>
              <a:buSzPct val="76000"/>
              <a:buFont typeface="Wingdings 2" panose="05020102010507070707" pitchFamily="18" charset="2"/>
              <a:buChar char=""/>
              <a:defRPr/>
            </a:pPr>
            <a:endParaRPr lang="en-US" sz="1400" dirty="0">
              <a:solidFill>
                <a:srgbClr val="3E3D2D"/>
              </a:solidFill>
              <a:ea typeface="MS PGothic" panose="020B0600070205080204" pitchFamily="34" charset="-128"/>
            </a:endParaRP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endParaRPr lang="en-US" sz="1400" dirty="0">
              <a:solidFill>
                <a:srgbClr val="3E3D2D"/>
              </a:solidFill>
              <a:ea typeface="MS PGothic" panose="020B0600070205080204" pitchFamily="34" charset="-128"/>
            </a:endParaRPr>
          </a:p>
          <a:p>
            <a:pPr marL="365760" lvl="1" fontAlgn="auto">
              <a:lnSpc>
                <a:spcPct val="90000"/>
              </a:lnSpc>
              <a:spcBef>
                <a:spcPct val="50000"/>
              </a:spcBef>
              <a:spcAft>
                <a:spcPts val="0"/>
              </a:spcAft>
              <a:buClr>
                <a:srgbClr val="94C600"/>
              </a:buClr>
              <a:buSzPct val="76000"/>
              <a:defRPr/>
            </a:pPr>
            <a:endParaRPr lang="en-US" sz="1400" dirty="0">
              <a:solidFill>
                <a:srgbClr val="3E3D2D"/>
              </a:solidFill>
              <a:ea typeface="MS PGothic" panose="020B0600070205080204" pitchFamily="34" charset="-128"/>
            </a:endParaRPr>
          </a:p>
          <a:p>
            <a:pPr marL="68580" lvl="0" fontAlgn="auto">
              <a:lnSpc>
                <a:spcPct val="90000"/>
              </a:lnSpc>
              <a:spcBef>
                <a:spcPct val="50000"/>
              </a:spcBef>
              <a:spcAft>
                <a:spcPts val="0"/>
              </a:spcAft>
              <a:buClr>
                <a:srgbClr val="94C600"/>
              </a:buClr>
              <a:buSzPct val="76000"/>
              <a:defRPr/>
            </a:pPr>
            <a:r>
              <a:rPr lang="en-US" sz="1400" dirty="0">
                <a:solidFill>
                  <a:srgbClr val="3E3D2D"/>
                </a:solidFill>
                <a:ea typeface="MS PGothic" panose="020B0600070205080204" pitchFamily="34" charset="-128"/>
              </a:rPr>
              <a:t> </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13</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698541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What do you want it to do?</a:t>
            </a:r>
          </a:p>
        </p:txBody>
      </p:sp>
      <p:sp>
        <p:nvSpPr>
          <p:cNvPr id="11267" name="Rectangle 15"/>
          <p:cNvSpPr>
            <a:spLocks noChangeArrowheads="1"/>
          </p:cNvSpPr>
          <p:nvPr/>
        </p:nvSpPr>
        <p:spPr bwMode="auto">
          <a:xfrm>
            <a:off x="304800" y="2590800"/>
            <a:ext cx="8534400"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NO viruses </a:t>
            </a: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NO infringement </a:t>
            </a: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a:p>
            <a:pPr marL="342900" lvl="0" indent="-274320" fontAlgn="auto">
              <a:lnSpc>
                <a:spcPct val="90000"/>
              </a:lnSpc>
              <a:spcBef>
                <a:spcPct val="5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Uninterrupted access (if hosted)</a:t>
            </a:r>
          </a:p>
          <a:p>
            <a:pPr marL="342900" lvl="0" indent="-274320" fontAlgn="auto">
              <a:lnSpc>
                <a:spcPct val="90000"/>
              </a:lnSpc>
              <a:spcBef>
                <a:spcPct val="20000"/>
              </a:spcBef>
              <a:spcAft>
                <a:spcPts val="0"/>
              </a:spcAft>
              <a:buClr>
                <a:srgbClr val="94C600"/>
              </a:buClr>
              <a:buSzPct val="76000"/>
              <a:defRPr/>
            </a:pPr>
            <a:endParaRPr lang="en-US" sz="1400" b="1" dirty="0">
              <a:ea typeface="MS PGothic" panose="020B0600070205080204"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14</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09908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What does it cost?</a:t>
            </a:r>
            <a:endParaRPr lang="en-US" b="1" u="sng" dirty="0">
              <a:solidFill>
                <a:srgbClr val="00B0F0"/>
              </a:solidFill>
            </a:endParaRPr>
          </a:p>
        </p:txBody>
      </p:sp>
      <p:sp>
        <p:nvSpPr>
          <p:cNvPr id="11267" name="Rectangle 15"/>
          <p:cNvSpPr>
            <a:spLocks noChangeArrowheads="1"/>
          </p:cNvSpPr>
          <p:nvPr/>
        </p:nvSpPr>
        <p:spPr bwMode="auto">
          <a:xfrm>
            <a:off x="304800" y="2590800"/>
            <a:ext cx="8534400" cy="2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4320" fontAlgn="auto">
              <a:lnSpc>
                <a:spcPct val="90000"/>
              </a:lnSpc>
              <a:spcBef>
                <a:spcPct val="20000"/>
              </a:spcBef>
              <a:spcAft>
                <a:spcPts val="0"/>
              </a:spcAft>
              <a:buClr>
                <a:srgbClr val="94C600"/>
              </a:buClr>
              <a:buSzPct val="76000"/>
              <a:buFont typeface="Wingdings 2" panose="05020102010507070707" pitchFamily="18" charset="2"/>
              <a:buChar char=""/>
              <a:defRPr/>
            </a:pPr>
            <a:r>
              <a:rPr lang="en-US" sz="1600" b="1" dirty="0">
                <a:ea typeface="MS PGothic" panose="020B0600070205080204" pitchFamily="34" charset="-128"/>
              </a:rPr>
              <a:t>Upfront fee</a:t>
            </a:r>
          </a:p>
          <a:p>
            <a:pPr marL="640080" lvl="1" indent="-274320" fontAlgn="auto">
              <a:lnSpc>
                <a:spcPct val="90000"/>
              </a:lnSpc>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Acceptance - make sure it works first!  (50/50)</a:t>
            </a:r>
          </a:p>
          <a:p>
            <a:pPr marL="342900" lvl="0" indent="-274320" fontAlgn="auto">
              <a:lnSpc>
                <a:spcPct val="90000"/>
              </a:lnSpc>
              <a:spcBef>
                <a:spcPct val="2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a:p>
            <a:pPr marL="342900" lvl="0" indent="-274320" fontAlgn="auto">
              <a:lnSpc>
                <a:spcPct val="90000"/>
              </a:lnSpc>
              <a:spcBef>
                <a:spcPct val="20000"/>
              </a:spcBef>
              <a:spcAft>
                <a:spcPts val="0"/>
              </a:spcAft>
              <a:buClr>
                <a:srgbClr val="94C600"/>
              </a:buClr>
              <a:buSzPct val="76000"/>
              <a:buFont typeface="Wingdings 2" panose="05020102010507070707" pitchFamily="18" charset="2"/>
              <a:buChar char=""/>
              <a:defRPr/>
            </a:pPr>
            <a:r>
              <a:rPr lang="en-US" sz="1600" b="1" dirty="0">
                <a:ea typeface="MS PGothic" panose="020B0600070205080204" pitchFamily="34" charset="-128"/>
              </a:rPr>
              <a:t>Recurring monthly subscription</a:t>
            </a:r>
          </a:p>
          <a:p>
            <a:pPr marL="640080" lvl="1" indent="-274320" fontAlgn="auto">
              <a:lnSpc>
                <a:spcPct val="90000"/>
              </a:lnSpc>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Like a gym membership</a:t>
            </a:r>
          </a:p>
          <a:p>
            <a:pPr marL="68580" lvl="0" fontAlgn="auto">
              <a:lnSpc>
                <a:spcPct val="90000"/>
              </a:lnSpc>
              <a:spcBef>
                <a:spcPct val="20000"/>
              </a:spcBef>
              <a:spcAft>
                <a:spcPts val="0"/>
              </a:spcAft>
              <a:buClr>
                <a:srgbClr val="94C600"/>
              </a:buClr>
              <a:buSzPct val="76000"/>
              <a:defRPr/>
            </a:pPr>
            <a:r>
              <a:rPr lang="en-US" sz="1400" dirty="0">
                <a:ea typeface="MS PGothic" panose="020B0600070205080204" pitchFamily="34" charset="-128"/>
              </a:rPr>
              <a:t> </a:t>
            </a:r>
          </a:p>
          <a:p>
            <a:pPr marL="342900" lvl="0" indent="-274320" fontAlgn="auto">
              <a:lnSpc>
                <a:spcPct val="90000"/>
              </a:lnSpc>
              <a:spcBef>
                <a:spcPct val="20000"/>
              </a:spcBef>
              <a:spcAft>
                <a:spcPts val="0"/>
              </a:spcAft>
              <a:buClr>
                <a:srgbClr val="94C600"/>
              </a:buClr>
              <a:buSzPct val="76000"/>
              <a:buFont typeface="Wingdings 2" panose="05020102010507070707" pitchFamily="18" charset="2"/>
              <a:buChar char=""/>
              <a:defRPr/>
            </a:pPr>
            <a:r>
              <a:rPr lang="en-US" sz="1600" b="1" dirty="0">
                <a:ea typeface="MS PGothic" panose="020B0600070205080204" pitchFamily="34" charset="-128"/>
              </a:rPr>
              <a:t>Split</a:t>
            </a:r>
            <a:r>
              <a:rPr lang="en-US" sz="1400" b="1" dirty="0">
                <a:ea typeface="MS PGothic" panose="020B0600070205080204" pitchFamily="34" charset="-128"/>
              </a:rPr>
              <a:t> </a:t>
            </a:r>
          </a:p>
          <a:p>
            <a:pPr marL="342900" lvl="0" indent="-274320" fontAlgn="auto">
              <a:lnSpc>
                <a:spcPct val="90000"/>
              </a:lnSpc>
              <a:spcBef>
                <a:spcPct val="20000"/>
              </a:spcBef>
              <a:spcAft>
                <a:spcPts val="0"/>
              </a:spcAft>
              <a:buClr>
                <a:srgbClr val="94C600"/>
              </a:buClr>
              <a:buSzPct val="76000"/>
              <a:defRPr/>
            </a:pPr>
            <a:endParaRPr lang="en-US" sz="1400" dirty="0">
              <a:ea typeface="MS PGothic" panose="020B0600070205080204"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15</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68283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Who can use it?</a:t>
            </a:r>
            <a:endParaRPr lang="en-US" b="1" u="sng" dirty="0">
              <a:solidFill>
                <a:srgbClr val="00B0F0"/>
              </a:solidFill>
            </a:endParaRPr>
          </a:p>
        </p:txBody>
      </p:sp>
      <p:sp>
        <p:nvSpPr>
          <p:cNvPr id="11267" name="Rectangle 15"/>
          <p:cNvSpPr>
            <a:spLocks noChangeArrowheads="1"/>
          </p:cNvSpPr>
          <p:nvPr/>
        </p:nvSpPr>
        <p:spPr bwMode="auto">
          <a:xfrm>
            <a:off x="304800" y="2590800"/>
            <a:ext cx="8534400" cy="24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3050">
              <a:spcBef>
                <a:spcPct val="20000"/>
              </a:spcBef>
              <a:buClr>
                <a:srgbClr val="94C600"/>
              </a:buClr>
              <a:buSzPct val="76000"/>
              <a:buFont typeface="Wingdings 2" panose="05020102010507070707" pitchFamily="18" charset="2"/>
              <a:buChar char=""/>
            </a:pPr>
            <a:r>
              <a:rPr lang="en-US" altLang="en-US" sz="1600" b="1" dirty="0">
                <a:ea typeface="MS PGothic" panose="020B0600070205080204" pitchFamily="34" charset="-128"/>
              </a:rPr>
              <a:t>Who?</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Super User – full access </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Limited User – certain functions </a:t>
            </a:r>
          </a:p>
          <a:p>
            <a:pPr marL="342900" lvl="0" indent="-273050">
              <a:spcBef>
                <a:spcPct val="20000"/>
              </a:spcBef>
              <a:buClr>
                <a:srgbClr val="94C600"/>
              </a:buClr>
              <a:buSzPct val="76000"/>
              <a:buFont typeface="Wingdings 2" panose="05020102010507070707" pitchFamily="18" charset="2"/>
              <a:buChar char=""/>
            </a:pPr>
            <a:endParaRPr lang="en-US" altLang="en-US" sz="1400" dirty="0">
              <a:ea typeface="MS PGothic" panose="020B0600070205080204" pitchFamily="34" charset="-128"/>
            </a:endParaRPr>
          </a:p>
          <a:p>
            <a:pPr marL="342900" lvl="0" indent="-273050">
              <a:spcBef>
                <a:spcPct val="20000"/>
              </a:spcBef>
              <a:buClr>
                <a:srgbClr val="94C600"/>
              </a:buClr>
              <a:buSzPct val="76000"/>
              <a:buFont typeface="Wingdings 2" panose="05020102010507070707" pitchFamily="18" charset="2"/>
              <a:buChar char=""/>
            </a:pPr>
            <a:r>
              <a:rPr lang="en-US" altLang="en-US" sz="1600" b="1" dirty="0">
                <a:ea typeface="MS PGothic" panose="020B0600070205080204" pitchFamily="34" charset="-128"/>
              </a:rPr>
              <a:t>How many?  </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Entire organization including affiliates </a:t>
            </a:r>
          </a:p>
          <a:p>
            <a:pPr marL="639763" lvl="1" indent="-273050">
              <a:spcBef>
                <a:spcPct val="20000"/>
              </a:spcBef>
              <a:buClr>
                <a:srgbClr val="94C600"/>
              </a:buClr>
              <a:buSzPct val="76000"/>
              <a:buFont typeface="Wingdings 2" panose="05020102010507070707" pitchFamily="18" charset="2"/>
              <a:buChar char=""/>
            </a:pPr>
            <a:r>
              <a:rPr lang="en-US" altLang="en-US" sz="1400" dirty="0">
                <a:ea typeface="MS PGothic" panose="020B0600070205080204" pitchFamily="34" charset="-128"/>
              </a:rPr>
              <a:t>Specific number of people/IP addresses</a:t>
            </a:r>
          </a:p>
          <a:p>
            <a:pPr marL="639763" lvl="1" indent="-273050">
              <a:spcBef>
                <a:spcPct val="20000"/>
              </a:spcBef>
              <a:buClr>
                <a:srgbClr val="94C600"/>
              </a:buClr>
              <a:buSzPct val="76000"/>
              <a:buFont typeface="Wingdings 2" panose="05020102010507070707" pitchFamily="18" charset="2"/>
              <a:buChar char=""/>
            </a:pPr>
            <a:endParaRPr lang="en-US" altLang="en-US" sz="1400" b="1" dirty="0">
              <a:ea typeface="MS PGothic" panose="020B0600070205080204" pitchFamily="34" charset="-128"/>
            </a:endParaRPr>
          </a:p>
          <a:p>
            <a:pPr marL="342900" lvl="0" indent="-273050">
              <a:spcBef>
                <a:spcPct val="20000"/>
              </a:spcBef>
              <a:buClr>
                <a:srgbClr val="94C600"/>
              </a:buClr>
              <a:buSzPct val="76000"/>
              <a:buFont typeface="Wingdings 2" panose="05020102010507070707" pitchFamily="18" charset="2"/>
              <a:buChar char=""/>
            </a:pPr>
            <a:endParaRPr lang="en-US" altLang="en-US" sz="1400" b="1" dirty="0">
              <a:ea typeface="MS PGothic" panose="020B0600070205080204"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16</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181673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What happens if it breaks?</a:t>
            </a:r>
          </a:p>
        </p:txBody>
      </p:sp>
      <p:sp>
        <p:nvSpPr>
          <p:cNvPr id="11267" name="Rectangle 15"/>
          <p:cNvSpPr>
            <a:spLocks noChangeArrowheads="1"/>
          </p:cNvSpPr>
          <p:nvPr/>
        </p:nvSpPr>
        <p:spPr bwMode="auto">
          <a:xfrm>
            <a:off x="304800" y="2590800"/>
            <a:ext cx="8534400"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4320" fontAlgn="auto">
              <a:spcBef>
                <a:spcPct val="20000"/>
              </a:spcBef>
              <a:spcAft>
                <a:spcPts val="0"/>
              </a:spcAft>
              <a:buClr>
                <a:srgbClr val="94C600"/>
              </a:buClr>
              <a:buSzPct val="76000"/>
              <a:buFont typeface="Wingdings 2" panose="05020102010507070707" pitchFamily="18" charset="2"/>
              <a:buChar char=""/>
              <a:defRPr/>
            </a:pPr>
            <a:r>
              <a:rPr lang="en-US" sz="1600" dirty="0">
                <a:ea typeface="MS PGothic" panose="020B0600070205080204" pitchFamily="34" charset="-128"/>
              </a:rPr>
              <a:t>Warranty Period</a:t>
            </a:r>
          </a:p>
          <a:p>
            <a:pPr marL="68580" lvl="0" fontAlgn="auto">
              <a:spcBef>
                <a:spcPct val="20000"/>
              </a:spcBef>
              <a:spcAft>
                <a:spcPts val="0"/>
              </a:spcAft>
              <a:buClr>
                <a:srgbClr val="94C600"/>
              </a:buClr>
              <a:buSzPct val="76000"/>
              <a:defRPr/>
            </a:pPr>
            <a:endParaRPr lang="en-US" sz="1400" dirty="0">
              <a:ea typeface="MS PGothic" panose="020B0600070205080204" pitchFamily="34" charset="-128"/>
            </a:endParaRPr>
          </a:p>
          <a:p>
            <a:pPr marL="342900" lvl="0" indent="-274320" fontAlgn="auto">
              <a:spcBef>
                <a:spcPct val="20000"/>
              </a:spcBef>
              <a:spcAft>
                <a:spcPts val="0"/>
              </a:spcAft>
              <a:buClr>
                <a:srgbClr val="94C600"/>
              </a:buClr>
              <a:buSzPct val="76000"/>
              <a:buFont typeface="Wingdings 2" panose="05020102010507070707" pitchFamily="18" charset="2"/>
              <a:buChar char=""/>
              <a:defRPr/>
            </a:pPr>
            <a:r>
              <a:rPr lang="en-US" sz="1600" dirty="0">
                <a:ea typeface="MS PGothic" panose="020B0600070205080204" pitchFamily="34" charset="-128"/>
              </a:rPr>
              <a:t>Technical Support </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Telephone support (24/7 or 9am-5pm, M-F)</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In-person assistance </a:t>
            </a:r>
          </a:p>
          <a:p>
            <a:pPr marL="365760" lvl="1" fontAlgn="auto">
              <a:spcBef>
                <a:spcPct val="20000"/>
              </a:spcBef>
              <a:spcAft>
                <a:spcPts val="0"/>
              </a:spcAft>
              <a:buClr>
                <a:srgbClr val="94C600"/>
              </a:buClr>
              <a:buSzPct val="76000"/>
              <a:defRPr/>
            </a:pPr>
            <a:endParaRPr lang="en-US" sz="1400" dirty="0">
              <a:ea typeface="MS PGothic" panose="020B0600070205080204" pitchFamily="34" charset="-128"/>
            </a:endParaRPr>
          </a:p>
          <a:p>
            <a:pPr marL="342900" lvl="0" indent="-274320" fontAlgn="auto">
              <a:spcBef>
                <a:spcPct val="20000"/>
              </a:spcBef>
              <a:spcAft>
                <a:spcPts val="0"/>
              </a:spcAft>
              <a:buClr>
                <a:srgbClr val="94C600"/>
              </a:buClr>
              <a:buSzPct val="76000"/>
              <a:buFont typeface="Wingdings 2" panose="05020102010507070707" pitchFamily="18" charset="2"/>
              <a:buChar char=""/>
              <a:defRPr/>
            </a:pPr>
            <a:r>
              <a:rPr lang="en-US" sz="1600" dirty="0">
                <a:ea typeface="MS PGothic" panose="020B0600070205080204" pitchFamily="34" charset="-128"/>
              </a:rPr>
              <a:t>Maintenance</a:t>
            </a:r>
            <a:endParaRPr lang="en-US" sz="1400" dirty="0">
              <a:ea typeface="MS PGothic" panose="020B0600070205080204" pitchFamily="34" charset="-128"/>
            </a:endParaRP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Software updates to fix bugs and errors</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Upgrades, new versions and releases ($$$)</a:t>
            </a:r>
          </a:p>
          <a:p>
            <a:pPr marL="640080" lvl="1" indent="-274320" fontAlgn="auto">
              <a:spcBef>
                <a:spcPct val="2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a:p>
            <a:pPr marL="640080" lvl="1" indent="-274320" fontAlgn="auto">
              <a:spcBef>
                <a:spcPct val="2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17</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400654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What if I don’t want it anymore?</a:t>
            </a:r>
          </a:p>
        </p:txBody>
      </p:sp>
      <p:sp>
        <p:nvSpPr>
          <p:cNvPr id="11267" name="Rectangle 15"/>
          <p:cNvSpPr>
            <a:spLocks noChangeArrowheads="1"/>
          </p:cNvSpPr>
          <p:nvPr/>
        </p:nvSpPr>
        <p:spPr bwMode="auto">
          <a:xfrm>
            <a:off x="304800" y="2590800"/>
            <a:ext cx="8534400" cy="19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274320" fontAlgn="auto">
              <a:spcBef>
                <a:spcPct val="20000"/>
              </a:spcBef>
              <a:spcAft>
                <a:spcPts val="0"/>
              </a:spcAft>
              <a:buClr>
                <a:srgbClr val="94C600"/>
              </a:buClr>
              <a:buSzPct val="76000"/>
              <a:buFont typeface="Wingdings 2" panose="05020102010507070707" pitchFamily="18" charset="2"/>
              <a:buChar char=""/>
              <a:defRPr/>
            </a:pPr>
            <a:r>
              <a:rPr lang="en-US" sz="1600" dirty="0">
                <a:ea typeface="MS PGothic" panose="020B0600070205080204" pitchFamily="34" charset="-128"/>
              </a:rPr>
              <a:t>Termination</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For Cause</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For Convenience</a:t>
            </a:r>
          </a:p>
          <a:p>
            <a:pPr marL="640080" lvl="1" indent="-274320" fontAlgn="auto">
              <a:spcBef>
                <a:spcPct val="20000"/>
              </a:spcBef>
              <a:spcAft>
                <a:spcPts val="0"/>
              </a:spcAft>
              <a:buClr>
                <a:srgbClr val="94C600"/>
              </a:buClr>
              <a:buSzPct val="76000"/>
              <a:buFont typeface="Wingdings 2" panose="05020102010507070707" pitchFamily="18" charset="2"/>
              <a:buChar char=""/>
              <a:defRPr/>
            </a:pPr>
            <a:r>
              <a:rPr lang="en-US" sz="1400" dirty="0">
                <a:ea typeface="MS PGothic" panose="020B0600070205080204" pitchFamily="34" charset="-128"/>
              </a:rPr>
              <a:t>For Force Majeure</a:t>
            </a:r>
          </a:p>
          <a:p>
            <a:pPr marL="342900" lvl="0" indent="-274320" fontAlgn="auto">
              <a:spcBef>
                <a:spcPct val="20000"/>
              </a:spcBef>
              <a:spcAft>
                <a:spcPts val="0"/>
              </a:spcAft>
              <a:buClr>
                <a:srgbClr val="94C600"/>
              </a:buClr>
              <a:buSzPct val="76000"/>
              <a:buFont typeface="Wingdings 2" panose="05020102010507070707" pitchFamily="18" charset="2"/>
              <a:buChar char=""/>
              <a:defRPr/>
            </a:pPr>
            <a:endParaRPr lang="en-US" sz="1400" dirty="0">
              <a:ea typeface="MS PGothic" panose="020B0600070205080204" pitchFamily="34" charset="-128"/>
            </a:endParaRPr>
          </a:p>
          <a:p>
            <a:pPr marL="342900" lvl="0" indent="-274320" fontAlgn="auto">
              <a:spcBef>
                <a:spcPct val="20000"/>
              </a:spcBef>
              <a:spcAft>
                <a:spcPts val="0"/>
              </a:spcAft>
              <a:buClr>
                <a:srgbClr val="94C600"/>
              </a:buClr>
              <a:buSzPct val="76000"/>
              <a:buFont typeface="Wingdings 2" panose="05020102010507070707" pitchFamily="18" charset="2"/>
              <a:buChar char=""/>
              <a:defRPr/>
            </a:pPr>
            <a:r>
              <a:rPr lang="en-US" sz="1600" dirty="0">
                <a:ea typeface="MS PGothic" panose="020B0600070205080204" pitchFamily="34" charset="-128"/>
              </a:rPr>
              <a:t>Refund rights</a:t>
            </a:r>
          </a:p>
          <a:p>
            <a:pPr marL="365760" lvl="1" fontAlgn="auto">
              <a:spcBef>
                <a:spcPct val="20000"/>
              </a:spcBef>
              <a:spcAft>
                <a:spcPts val="0"/>
              </a:spcAft>
              <a:buClr>
                <a:srgbClr val="94C600"/>
              </a:buClr>
              <a:buSzPct val="76000"/>
              <a:defRPr/>
            </a:pPr>
            <a:endParaRPr lang="en-US" sz="1400" dirty="0">
              <a:ea typeface="MS PGothic" panose="020B0600070205080204"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18</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560924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Piece of cake! </a:t>
            </a:r>
            <a:endParaRPr lang="en-US" b="1" u="sng" dirty="0">
              <a:solidFill>
                <a:srgbClr val="00B0F0"/>
              </a:solidFil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19</a:t>
            </a:fld>
            <a:endParaRPr lang="en-US">
              <a:latin typeface="Calibri" pitchFamily="34" charset="0"/>
            </a:endParaRPr>
          </a:p>
        </p:txBody>
      </p:sp>
      <p:grpSp>
        <p:nvGrpSpPr>
          <p:cNvPr id="18" name="Group 17"/>
          <p:cNvGrpSpPr/>
          <p:nvPr/>
        </p:nvGrpSpPr>
        <p:grpSpPr>
          <a:xfrm>
            <a:off x="2649864" y="1224185"/>
            <a:ext cx="3733800" cy="914400"/>
            <a:chOff x="770546" y="2249856"/>
            <a:chExt cx="3733800" cy="914400"/>
          </a:xfrm>
        </p:grpSpPr>
        <p:grpSp>
          <p:nvGrpSpPr>
            <p:cNvPr id="19" name="Group 1"/>
            <p:cNvGrpSpPr>
              <a:grpSpLocks/>
            </p:cNvGrpSpPr>
            <p:nvPr/>
          </p:nvGrpSpPr>
          <p:grpSpPr bwMode="auto">
            <a:xfrm>
              <a:off x="770546" y="2249856"/>
              <a:ext cx="3733800" cy="914400"/>
              <a:chOff x="762000" y="2286000"/>
              <a:chExt cx="3733800" cy="914400"/>
            </a:xfrm>
          </p:grpSpPr>
          <p:grpSp>
            <p:nvGrpSpPr>
              <p:cNvPr id="21" name="Group 5"/>
              <p:cNvGrpSpPr>
                <a:grpSpLocks/>
              </p:cNvGrpSpPr>
              <p:nvPr/>
            </p:nvGrpSpPr>
            <p:grpSpPr bwMode="auto">
              <a:xfrm>
                <a:off x="762000" y="2286000"/>
                <a:ext cx="3733800" cy="914400"/>
                <a:chOff x="762000" y="2286000"/>
                <a:chExt cx="3733800" cy="914400"/>
              </a:xfrm>
            </p:grpSpPr>
            <p:sp>
              <p:nvSpPr>
                <p:cNvPr id="24"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5"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22"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rcRect l="-73524" r="-73524"/>
          <a:stretch>
            <a:fillRect/>
          </a:stretch>
        </p:blipFill>
        <p:spPr>
          <a:xfrm>
            <a:off x="850926" y="2895600"/>
            <a:ext cx="7454742" cy="3017520"/>
          </a:xfrm>
        </p:spPr>
      </p:pic>
    </p:spTree>
    <p:extLst>
      <p:ext uri="{BB962C8B-B14F-4D97-AF65-F5344CB8AC3E}">
        <p14:creationId xmlns:p14="http://schemas.microsoft.com/office/powerpoint/2010/main" val="93089710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307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0BDA2A-2091-445A-86AC-8ACEC5DBBA32}" type="slidenum">
              <a:rPr lang="en-US" smtClean="0">
                <a:solidFill>
                  <a:prstClr val="black"/>
                </a:solidFill>
                <a:latin typeface="Calibri" pitchFamily="34" charset="0"/>
              </a:rPr>
              <a:pPr eaLnBrk="1" hangingPunct="1"/>
              <a:t>2</a:t>
            </a:fld>
            <a:endParaRPr lang="en-US" dirty="0">
              <a:solidFill>
                <a:prstClr val="black"/>
              </a:solidFill>
              <a:latin typeface="Calibri" pitchFamily="34" charset="0"/>
            </a:endParaRPr>
          </a:p>
        </p:txBody>
      </p:sp>
      <p:sp>
        <p:nvSpPr>
          <p:cNvPr id="3076" name="TextBox 3"/>
          <p:cNvSpPr txBox="1">
            <a:spLocks noChangeArrowheads="1"/>
          </p:cNvSpPr>
          <p:nvPr/>
        </p:nvSpPr>
        <p:spPr bwMode="auto">
          <a:xfrm>
            <a:off x="304800" y="2658558"/>
            <a:ext cx="85344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Please note the FAQ.HELP TAB located to the right of the main presentation. On this page you will find answers to the top questions asked by attendees during webcast such as how to fix audio issues, where to download the slides and what to do if you miss a secret word. To access this tab, click the FAQ.HELP Tab to the right of the main presentation when you’re done click the tab of the main presentation to get back.</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hangingPunct="1">
              <a:lnSpc>
                <a:spcPct val="130000"/>
              </a:lnSpc>
              <a:buFont typeface="Wingdings" panose="05000000000000000000" pitchFamily="2" charset="2"/>
              <a:buChar char="Ø"/>
            </a:pPr>
            <a:r>
              <a:rPr lang="en-US" altLang="en-US" sz="1000" dirty="0">
                <a:solidFill>
                  <a:srgbClr val="000000"/>
                </a:solidFill>
                <a:latin typeface="Arial" charset="0"/>
              </a:rPr>
              <a:t>For those viewing the webcast on a mobile device, please note: </a:t>
            </a:r>
          </a:p>
          <a:p>
            <a:pPr marL="171450" indent="-171450" algn="just" eaLnBrk="1" hangingPunct="1">
              <a:lnSpc>
                <a:spcPct val="130000"/>
              </a:lnSpc>
              <a:buFont typeface="Wingdings" panose="05000000000000000000" pitchFamily="2" charset="2"/>
              <a:buChar char="Ø"/>
            </a:pPr>
            <a:endParaRPr lang="en-US" altLang="en-US" sz="1000" dirty="0">
              <a:solidFill>
                <a:srgbClr val="000000"/>
              </a:solidFill>
              <a:latin typeface="Arial" charset="0"/>
            </a:endParaRPr>
          </a:p>
          <a:p>
            <a:pPr lvl="1">
              <a:buFont typeface="Courier New" panose="02070309020205020404" pitchFamily="49" charset="0"/>
              <a:buChar char="o"/>
            </a:pPr>
            <a:r>
              <a:rPr lang="en-PH" sz="1000" dirty="0"/>
              <a:t>These instructions are for Apple and Android devices only. If you are using a Windows tablet, please follow the instructions for viewing the webcast on a PC. </a:t>
            </a:r>
            <a:endParaRPr lang="en-US" sz="1000" dirty="0"/>
          </a:p>
          <a:p>
            <a:pPr lvl="1">
              <a:buFont typeface="Courier New" panose="02070309020205020404" pitchFamily="49" charset="0"/>
              <a:buChar char="o"/>
            </a:pPr>
            <a:r>
              <a:rPr lang="en-PH" sz="1000" dirty="0"/>
              <a:t>The FAQ.HELP TAB will not be visible on mobile devices.</a:t>
            </a:r>
            <a:endParaRPr lang="en-US" sz="1000" dirty="0"/>
          </a:p>
          <a:p>
            <a:pPr lvl="1">
              <a:buFont typeface="Courier New" panose="02070309020205020404" pitchFamily="49" charset="0"/>
              <a:buChar char="o"/>
            </a:pPr>
            <a:r>
              <a:rPr lang="en-PH" sz="1000" dirty="0"/>
              <a:t>You will receive the frequently asked questions &amp; other pertinent info through the apps chat window function on your device. </a:t>
            </a:r>
            <a:endParaRPr lang="en-US" sz="1000" dirty="0"/>
          </a:p>
          <a:p>
            <a:pPr lvl="1">
              <a:buFont typeface="Courier New" panose="02070309020205020404" pitchFamily="49" charset="0"/>
              <a:buChar char="o"/>
            </a:pPr>
            <a:r>
              <a:rPr lang="en-PH" sz="1000" dirty="0"/>
              <a:t>On Apple devices you must tap the screen anywhere to see the task bar which will show up as a blue bar across the top of the screen. Click the chat icon then click the chat with all to access the FAQ’s.</a:t>
            </a:r>
            <a:endParaRPr lang="en-US" sz="1000" dirty="0"/>
          </a:p>
          <a:p>
            <a:pPr lvl="1">
              <a:buFont typeface="Courier New" panose="02070309020205020404" pitchFamily="49" charset="0"/>
              <a:buChar char="o"/>
            </a:pPr>
            <a:r>
              <a:rPr lang="en-PH" sz="1000" dirty="0"/>
              <a:t>Feel free to submit questions by using the “questions” function built-in to the app on your device.</a:t>
            </a:r>
            <a:endParaRPr lang="en-US" sz="1000" dirty="0"/>
          </a:p>
          <a:p>
            <a:pPr lvl="1">
              <a:buFont typeface="Courier New" panose="02070309020205020404" pitchFamily="49" charset="0"/>
              <a:buChar char="o"/>
            </a:pPr>
            <a:r>
              <a:rPr lang="en-PH" sz="1000" dirty="0"/>
              <a:t>You may use your device’s “pinch to zoom function” to enlarge the slide images on your screen.</a:t>
            </a:r>
            <a:endParaRPr lang="en-US" sz="1000" dirty="0"/>
          </a:p>
          <a:p>
            <a:pPr lvl="1">
              <a:buFont typeface="Courier New" panose="02070309020205020404" pitchFamily="49" charset="0"/>
              <a:buChar char="o"/>
            </a:pPr>
            <a:r>
              <a:rPr lang="en-PH" sz="1000" dirty="0"/>
              <a:t>Headphones are highly recommended. In the event of audio difficulties, a dial-in number is available and will be provided via the app’s chat function on your device.</a:t>
            </a:r>
            <a:endParaRPr lang="en-US" sz="1000" dirty="0"/>
          </a:p>
          <a:p>
            <a:pPr marL="171450" indent="-171450" algn="just" eaLnBrk="1" hangingPunct="1">
              <a:lnSpc>
                <a:spcPct val="130000"/>
              </a:lnSpc>
              <a:buFont typeface="Wingdings" panose="05000000000000000000" pitchFamily="2" charset="2"/>
              <a:buChar char="Ø"/>
            </a:pPr>
            <a:endParaRPr lang="en-US" altLang="en-US" sz="1000" dirty="0">
              <a:solidFill>
                <a:srgbClr val="000000"/>
              </a:solidFill>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endParaRPr>
          </a:p>
          <a:p>
            <a:pPr algn="just" eaLnBrk="1" fontAlgn="base" hangingPunct="1">
              <a:lnSpc>
                <a:spcPct val="130000"/>
              </a:lnSpc>
              <a:spcBef>
                <a:spcPct val="0"/>
              </a:spcBef>
              <a:spcAft>
                <a:spcPct val="0"/>
              </a:spcAft>
            </a:pPr>
            <a:endParaRPr lang="en-PH" altLang="en-US" sz="1000" dirty="0">
              <a:solidFill>
                <a:srgbClr val="000000"/>
              </a:solidFill>
            </a:endParaRPr>
          </a:p>
        </p:txBody>
      </p:sp>
    </p:spTree>
    <p:extLst>
      <p:ext uri="{BB962C8B-B14F-4D97-AF65-F5344CB8AC3E}">
        <p14:creationId xmlns:p14="http://schemas.microsoft.com/office/powerpoint/2010/main" val="221401277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Introduction</a:t>
            </a:r>
            <a:endParaRPr lang="en-US" b="1" u="sng">
              <a:solidFill>
                <a:srgbClr val="00B0F0"/>
              </a:solidFill>
            </a:endParaRPr>
          </a:p>
        </p:txBody>
      </p:sp>
      <p:sp>
        <p:nvSpPr>
          <p:cNvPr id="11267" name="Rectangle 15"/>
          <p:cNvSpPr>
            <a:spLocks noChangeArrowheads="1"/>
          </p:cNvSpPr>
          <p:nvPr/>
        </p:nvSpPr>
        <p:spPr bwMode="auto">
          <a:xfrm>
            <a:off x="304800" y="2590800"/>
            <a:ext cx="8534400" cy="172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sz="1200" dirty="0"/>
              <a:t>Jeff represents small, emerging businesses as well as some of the world’s largest publicly traded software and technology companies. His services include legal advice and support with respect to a variety of licensing issues, including licensing negotiation and advice, SaaS (Software as a Service) and cloud-based agreements, and advice with product development, commercialization and go-to-market approach. Mr. Denman spent seven years as Senior Commercial Counsel with GE Healthcare’s Information Technology (HCIT) division, and was also an attorney with Arnold &amp; Porter in Washington, DC and Los Angeles, CA and with Gardner, Carton &amp; Douglas in Washington, DC. Jeff received his J.D. from UCLA School of Law.</a:t>
            </a:r>
            <a:endParaRPr lang="en-PH" sz="1200" dirty="0"/>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20</a:t>
            </a:fld>
            <a:endParaRPr lang="en-US">
              <a:latin typeface="Calibri" pitchFamily="34" charset="0"/>
            </a:endParaRPr>
          </a:p>
        </p:txBody>
      </p:sp>
      <p:grpSp>
        <p:nvGrpSpPr>
          <p:cNvPr id="36" name="Group 35"/>
          <p:cNvGrpSpPr/>
          <p:nvPr/>
        </p:nvGrpSpPr>
        <p:grpSpPr>
          <a:xfrm>
            <a:off x="2652713" y="1220922"/>
            <a:ext cx="3733800" cy="914400"/>
            <a:chOff x="4648200" y="2286000"/>
            <a:chExt cx="3733800" cy="914400"/>
          </a:xfrm>
        </p:grpSpPr>
        <p:grpSp>
          <p:nvGrpSpPr>
            <p:cNvPr id="37" name="Group 6"/>
            <p:cNvGrpSpPr>
              <a:grpSpLocks/>
            </p:cNvGrpSpPr>
            <p:nvPr/>
          </p:nvGrpSpPr>
          <p:grpSpPr bwMode="auto">
            <a:xfrm>
              <a:off x="4648200" y="2286000"/>
              <a:ext cx="3733800" cy="914400"/>
              <a:chOff x="4648200" y="2286001"/>
              <a:chExt cx="3733800" cy="914400"/>
            </a:xfrm>
          </p:grpSpPr>
          <p:grpSp>
            <p:nvGrpSpPr>
              <p:cNvPr id="39" name="Group 34"/>
              <p:cNvGrpSpPr>
                <a:grpSpLocks/>
              </p:cNvGrpSpPr>
              <p:nvPr/>
            </p:nvGrpSpPr>
            <p:grpSpPr bwMode="auto">
              <a:xfrm>
                <a:off x="4648200" y="2286001"/>
                <a:ext cx="3733800" cy="914400"/>
                <a:chOff x="4648200" y="3429000"/>
                <a:chExt cx="3733800" cy="914264"/>
              </a:xfrm>
            </p:grpSpPr>
            <p:sp>
              <p:nvSpPr>
                <p:cNvPr id="42"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43"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40"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41"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04907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Topics</a:t>
            </a:r>
            <a:endParaRPr lang="en-US" b="1" u="sng" dirty="0">
              <a:solidFill>
                <a:srgbClr val="00B0F0"/>
              </a:solidFill>
            </a:endParaRPr>
          </a:p>
        </p:txBody>
      </p:sp>
      <p:sp>
        <p:nvSpPr>
          <p:cNvPr id="11267" name="Rectangle 15"/>
          <p:cNvSpPr>
            <a:spLocks noChangeArrowheads="1"/>
          </p:cNvSpPr>
          <p:nvPr/>
        </p:nvSpPr>
        <p:spPr bwMode="auto">
          <a:xfrm>
            <a:off x="304800" y="2590800"/>
            <a:ext cx="8534400"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23900" lvl="0" indent="-514350">
              <a:lnSpc>
                <a:spcPct val="150000"/>
              </a:lnSpc>
              <a:spcAft>
                <a:spcPts val="600"/>
              </a:spcAft>
              <a:buFont typeface="+mj-lt"/>
              <a:buAutoNum type="arabicPeriod"/>
            </a:pPr>
            <a:r>
              <a:rPr lang="en-US" sz="1400" dirty="0">
                <a:ea typeface="ＭＳ Ｐゴシック" pitchFamily="34" charset="-128"/>
              </a:rPr>
              <a:t>Different Licensing Options</a:t>
            </a:r>
          </a:p>
          <a:p>
            <a:pPr marL="1009650" lvl="2">
              <a:lnSpc>
                <a:spcPct val="150000"/>
              </a:lnSpc>
              <a:spcAft>
                <a:spcPts val="600"/>
              </a:spcAft>
            </a:pPr>
            <a:r>
              <a:rPr lang="en-US" sz="1400" dirty="0">
                <a:ea typeface="ＭＳ Ｐゴシック" pitchFamily="34" charset="-128"/>
              </a:rPr>
              <a:t>Cloud Based / SaaS</a:t>
            </a:r>
          </a:p>
          <a:p>
            <a:pPr marL="1009650" lvl="2">
              <a:lnSpc>
                <a:spcPct val="150000"/>
              </a:lnSpc>
              <a:spcAft>
                <a:spcPts val="600"/>
              </a:spcAft>
            </a:pPr>
            <a:r>
              <a:rPr lang="en-US" sz="1400" dirty="0">
                <a:ea typeface="ＭＳ Ｐゴシック" pitchFamily="34" charset="-128"/>
              </a:rPr>
              <a:t>Traditional License</a:t>
            </a:r>
          </a:p>
          <a:p>
            <a:pPr marL="723900" lvl="0" indent="-514350">
              <a:lnSpc>
                <a:spcPct val="150000"/>
              </a:lnSpc>
              <a:spcAft>
                <a:spcPts val="600"/>
              </a:spcAft>
              <a:buFont typeface="+mj-lt"/>
              <a:buAutoNum type="arabicPeriod"/>
            </a:pPr>
            <a:r>
              <a:rPr lang="en-US" sz="1400" dirty="0">
                <a:ea typeface="ＭＳ Ｐゴシック" pitchFamily="34" charset="-128"/>
              </a:rPr>
              <a:t>Some Key License Agreement Provisions</a:t>
            </a:r>
          </a:p>
          <a:p>
            <a:pPr marL="723900" lvl="0" indent="-514350">
              <a:lnSpc>
                <a:spcPct val="150000"/>
              </a:lnSpc>
              <a:spcAft>
                <a:spcPts val="600"/>
              </a:spcAft>
              <a:buFont typeface="+mj-lt"/>
              <a:buAutoNum type="arabicPeriod"/>
            </a:pPr>
            <a:r>
              <a:rPr lang="en-US" sz="1400" dirty="0">
                <a:ea typeface="ＭＳ Ｐゴシック" pitchFamily="34" charset="-128"/>
              </a:rPr>
              <a:t>Risk Allocation And Other Considerations</a:t>
            </a:r>
          </a:p>
          <a:p>
            <a:pPr marL="723900" lvl="0" indent="-514350">
              <a:lnSpc>
                <a:spcPct val="150000"/>
              </a:lnSpc>
              <a:spcAft>
                <a:spcPts val="600"/>
              </a:spcAft>
              <a:buFont typeface="+mj-lt"/>
              <a:buAutoNum type="arabicPeriod"/>
            </a:pPr>
            <a:endParaRPr lang="en-US" sz="1400" dirty="0">
              <a:ea typeface="ＭＳ Ｐゴシック" pitchFamily="34" charset="-128"/>
            </a:endParaRPr>
          </a:p>
          <a:p>
            <a:pPr marL="209550" lvl="0">
              <a:lnSpc>
                <a:spcPct val="150000"/>
              </a:lnSpc>
              <a:spcAft>
                <a:spcPts val="600"/>
              </a:spcAft>
            </a:pPr>
            <a:endParaRPr lang="en-US" sz="1400" dirty="0">
              <a:ea typeface="ＭＳ Ｐゴシック" pitchFamily="34" charset="-128"/>
            </a:endParaRPr>
          </a:p>
          <a:p>
            <a:pPr marL="723900" lvl="0" indent="-514350">
              <a:lnSpc>
                <a:spcPct val="150000"/>
              </a:lnSpc>
              <a:spcAft>
                <a:spcPts val="600"/>
              </a:spcAft>
              <a:buClr>
                <a:srgbClr val="FF5800"/>
              </a:buClr>
              <a:buFont typeface="+mj-lt"/>
              <a:buAutoNum type="arabicPeriod"/>
            </a:pPr>
            <a:endParaRPr lang="en-US" sz="1400" dirty="0">
              <a:ea typeface="ＭＳ Ｐゴシック" pitchFamily="34" charset="-128"/>
            </a:endParaRPr>
          </a:p>
          <a:p>
            <a:pPr marL="209550" lvl="0">
              <a:lnSpc>
                <a:spcPct val="150000"/>
              </a:lnSpc>
              <a:spcAft>
                <a:spcPts val="600"/>
              </a:spcAft>
              <a:buClr>
                <a:srgbClr val="FF5800"/>
              </a:buClr>
            </a:pPr>
            <a:endParaRPr lang="en-US" sz="1400" dirty="0">
              <a:ea typeface="ＭＳ Ｐゴシック"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21</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500093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Licensing Models</a:t>
            </a:r>
            <a:endParaRPr lang="en-US" b="1" u="sng" dirty="0">
              <a:solidFill>
                <a:srgbClr val="00B0F0"/>
              </a:solidFill>
            </a:endParaRPr>
          </a:p>
        </p:txBody>
      </p:sp>
      <p:sp>
        <p:nvSpPr>
          <p:cNvPr id="11267" name="Rectangle 15"/>
          <p:cNvSpPr>
            <a:spLocks noChangeArrowheads="1"/>
          </p:cNvSpPr>
          <p:nvPr/>
        </p:nvSpPr>
        <p:spPr bwMode="auto">
          <a:xfrm>
            <a:off x="304800" y="2590800"/>
            <a:ext cx="8534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66750" lvl="0" indent="-457200">
              <a:lnSpc>
                <a:spcPct val="150000"/>
              </a:lnSpc>
              <a:spcAft>
                <a:spcPts val="600"/>
              </a:spcAft>
              <a:buFont typeface="Arial"/>
              <a:buAutoNum type="arabicPeriod"/>
            </a:pPr>
            <a:r>
              <a:rPr lang="en-US" sz="1400" dirty="0">
                <a:ea typeface="ＭＳ Ｐゴシック" pitchFamily="34" charset="-128"/>
              </a:rPr>
              <a:t>Traditional License</a:t>
            </a:r>
          </a:p>
          <a:p>
            <a:pPr marL="666750" lvl="0" indent="-457200">
              <a:lnSpc>
                <a:spcPct val="150000"/>
              </a:lnSpc>
              <a:spcAft>
                <a:spcPts val="600"/>
              </a:spcAft>
              <a:buFont typeface="Arial"/>
              <a:buAutoNum type="arabicPeriod"/>
            </a:pPr>
            <a:r>
              <a:rPr lang="en-US" sz="1400" dirty="0">
                <a:ea typeface="ＭＳ Ｐゴシック" pitchFamily="34" charset="-128"/>
              </a:rPr>
              <a:t>SaaS</a:t>
            </a:r>
          </a:p>
          <a:p>
            <a:pPr marL="609600" lvl="1">
              <a:lnSpc>
                <a:spcPct val="150000"/>
              </a:lnSpc>
              <a:spcAft>
                <a:spcPts val="600"/>
              </a:spcAft>
            </a:pPr>
            <a:r>
              <a:rPr lang="en-US" sz="1400" dirty="0">
                <a:ea typeface="ＭＳ Ｐゴシック" pitchFamily="34" charset="-128"/>
              </a:rPr>
              <a:t>Shift towards SaaS</a:t>
            </a:r>
          </a:p>
          <a:p>
            <a:pPr marL="609600" lvl="1">
              <a:lnSpc>
                <a:spcPct val="150000"/>
              </a:lnSpc>
              <a:spcAft>
                <a:spcPts val="600"/>
              </a:spcAft>
            </a:pPr>
            <a:r>
              <a:rPr lang="en-US" sz="1400" dirty="0">
                <a:ea typeface="ＭＳ Ｐゴシック" pitchFamily="34" charset="-128"/>
              </a:rPr>
              <a:t>Cloud Based Deployment</a:t>
            </a:r>
          </a:p>
          <a:p>
            <a:pPr marL="666750" lvl="0" indent="-457200">
              <a:lnSpc>
                <a:spcPct val="150000"/>
              </a:lnSpc>
              <a:spcAft>
                <a:spcPts val="600"/>
              </a:spcAft>
              <a:buFont typeface="Arial"/>
              <a:buAutoNum type="arabicPeriod"/>
            </a:pPr>
            <a:r>
              <a:rPr lang="en-US" sz="1400" dirty="0">
                <a:ea typeface="ＭＳ Ｐゴシック" pitchFamily="34" charset="-128"/>
              </a:rPr>
              <a:t>Hybrid</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22</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672518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3352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u="sng" dirty="0">
                <a:solidFill>
                  <a:srgbClr val="00B0F0"/>
                </a:solidFill>
              </a:rPr>
              <a:t>Which Model Is Right For You?</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23</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44493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Key Considerations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Overall Cost</a:t>
            </a:r>
          </a:p>
          <a:p>
            <a:pPr lvl="1">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Hardware</a:t>
            </a:r>
          </a:p>
          <a:p>
            <a:pPr lvl="1">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Implementation</a:t>
            </a:r>
          </a:p>
          <a:p>
            <a:pPr lvl="1">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Maintenance</a:t>
            </a:r>
          </a:p>
          <a:p>
            <a:pPr lvl="0">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Cash Flow and Financial Considerations</a:t>
            </a:r>
          </a:p>
          <a:p>
            <a:pPr lvl="0">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Data Security/Privacy Obligations</a:t>
            </a:r>
          </a:p>
          <a:p>
            <a:pPr lvl="0">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Configuration and Customization</a:t>
            </a:r>
          </a:p>
          <a:p>
            <a:pPr lvl="0">
              <a:lnSpc>
                <a:spcPct val="150000"/>
              </a:lnSpc>
              <a:spcBef>
                <a:spcPct val="20000"/>
              </a:spcBef>
              <a:buFont typeface="Wingdings" panose="05000000000000000000" pitchFamily="2" charset="2"/>
              <a:buChar char="ü"/>
            </a:pPr>
            <a:r>
              <a:rPr lang="en-US" sz="1400" dirty="0">
                <a:latin typeface="Arial"/>
                <a:ea typeface="ＭＳ Ｐゴシック" pitchFamily="34" charset="-128"/>
                <a:cs typeface="Arial"/>
              </a:rPr>
              <a:t>Scalability (Functionality and Fees)</a:t>
            </a:r>
          </a:p>
          <a:p>
            <a:pPr lvl="0">
              <a:lnSpc>
                <a:spcPct val="150000"/>
              </a:lnSpc>
              <a:spcBef>
                <a:spcPct val="20000"/>
              </a:spcBef>
            </a:pPr>
            <a:endParaRPr lang="en-US" sz="1600" dirty="0">
              <a:latin typeface="Arial"/>
              <a:ea typeface="ＭＳ Ｐゴシック" pitchFamily="34" charset="-128"/>
              <a:cs typeface="Arial"/>
            </a:endParaRPr>
          </a:p>
          <a:p>
            <a:pPr lvl="0">
              <a:lnSpc>
                <a:spcPct val="150000"/>
              </a:lnSpc>
              <a:spcBef>
                <a:spcPct val="20000"/>
              </a:spcBef>
              <a:buClr>
                <a:srgbClr val="FF5800"/>
              </a:buClr>
            </a:pPr>
            <a:endParaRPr lang="en-US" sz="1200" dirty="0">
              <a:latin typeface="Arial" charset="0"/>
              <a:ea typeface="ＭＳ Ｐゴシック" pitchFamily="34" charset="-128"/>
              <a:cs typeface="+mn-cs"/>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24</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639005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Contract Terms</a:t>
            </a:r>
            <a:endParaRPr lang="en-US" b="1" u="sng" dirty="0">
              <a:solidFill>
                <a:srgbClr val="00B0F0"/>
              </a:solidFill>
            </a:endParaRPr>
          </a:p>
        </p:txBody>
      </p:sp>
      <p:sp>
        <p:nvSpPr>
          <p:cNvPr id="11267" name="Rectangle 15"/>
          <p:cNvSpPr>
            <a:spLocks noChangeArrowheads="1"/>
          </p:cNvSpPr>
          <p:nvPr/>
        </p:nvSpPr>
        <p:spPr bwMode="auto">
          <a:xfrm>
            <a:off x="304800" y="2590800"/>
            <a:ext cx="853440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50000"/>
              </a:lnSpc>
              <a:spcBef>
                <a:spcPct val="20000"/>
              </a:spcBef>
              <a:buFont typeface="Wingdings" charset="2"/>
              <a:buChar char="ü"/>
            </a:pPr>
            <a:r>
              <a:rPr lang="en-US" sz="1400" dirty="0">
                <a:solidFill>
                  <a:srgbClr val="000000"/>
                </a:solidFill>
                <a:ea typeface="ＭＳ Ｐゴシック" pitchFamily="34" charset="-128"/>
              </a:rPr>
              <a:t>SLA’s – SaaS and Hosting</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Uptime/Response Time</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Calculation</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Remedies!</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Data Location, Security and Privacy</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Data Backup</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Exit Assistance/Data Migration</a:t>
            </a:r>
          </a:p>
          <a:p>
            <a:pPr marL="209550" lvl="0">
              <a:lnSpc>
                <a:spcPct val="150000"/>
              </a:lnSpc>
              <a:spcAft>
                <a:spcPts val="600"/>
              </a:spcAft>
              <a:buClr>
                <a:srgbClr val="FF5800"/>
              </a:buClr>
            </a:pPr>
            <a:endParaRPr lang="en-US" sz="1400" dirty="0">
              <a:solidFill>
                <a:srgbClr val="D6D3CC"/>
              </a:solidFill>
              <a:ea typeface="ＭＳ Ｐゴシック" pitchFamily="34" charset="-128"/>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25</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997576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Contract Terms (Cont.)</a:t>
            </a:r>
            <a:endParaRPr lang="en-US" b="1" u="sng" dirty="0">
              <a:solidFill>
                <a:srgbClr val="00B0F0"/>
              </a:solidFill>
            </a:endParaRPr>
          </a:p>
        </p:txBody>
      </p:sp>
      <p:sp>
        <p:nvSpPr>
          <p:cNvPr id="11267" name="Rectangle 15"/>
          <p:cNvSpPr>
            <a:spLocks noChangeArrowheads="1"/>
          </p:cNvSpPr>
          <p:nvPr/>
        </p:nvSpPr>
        <p:spPr bwMode="auto">
          <a:xfrm>
            <a:off x="304800" y="2590800"/>
            <a:ext cx="8534400"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50000"/>
              </a:lnSpc>
              <a:spcBef>
                <a:spcPct val="20000"/>
              </a:spcBef>
            </a:pPr>
            <a:r>
              <a:rPr lang="en-US" sz="1400" dirty="0">
                <a:ea typeface="ＭＳ Ｐゴシック" pitchFamily="34" charset="-128"/>
              </a:rPr>
              <a:t> System Implementation </a:t>
            </a:r>
          </a:p>
          <a:p>
            <a:pPr lvl="2">
              <a:lnSpc>
                <a:spcPct val="150000"/>
              </a:lnSpc>
              <a:spcBef>
                <a:spcPct val="20000"/>
              </a:spcBef>
              <a:buFont typeface="Wingdings" charset="2"/>
              <a:buChar char="ü"/>
            </a:pPr>
            <a:r>
              <a:rPr lang="en-US" sz="1400" dirty="0">
                <a:ea typeface="ＭＳ Ｐゴシック" pitchFamily="34" charset="-128"/>
              </a:rPr>
              <a:t>Milestones</a:t>
            </a:r>
          </a:p>
          <a:p>
            <a:pPr lvl="2">
              <a:lnSpc>
                <a:spcPct val="150000"/>
              </a:lnSpc>
              <a:spcBef>
                <a:spcPct val="20000"/>
              </a:spcBef>
              <a:buFont typeface="Wingdings" charset="2"/>
              <a:buChar char="ü"/>
            </a:pPr>
            <a:r>
              <a:rPr lang="en-US" sz="1400" dirty="0">
                <a:ea typeface="ＭＳ Ｐゴシック" pitchFamily="34" charset="-128"/>
              </a:rPr>
              <a:t>Testing and Acceptance</a:t>
            </a:r>
          </a:p>
          <a:p>
            <a:pPr lvl="1">
              <a:lnSpc>
                <a:spcPct val="150000"/>
              </a:lnSpc>
              <a:spcBef>
                <a:spcPct val="20000"/>
              </a:spcBef>
              <a:buFont typeface="Wingdings" charset="2"/>
              <a:buChar char="ü"/>
            </a:pPr>
            <a:r>
              <a:rPr lang="en-US" sz="1400" dirty="0">
                <a:ea typeface="ＭＳ Ｐゴシック" pitchFamily="34" charset="-128"/>
              </a:rPr>
              <a:t>Source Code Escrow</a:t>
            </a:r>
          </a:p>
          <a:p>
            <a:pPr lvl="1">
              <a:lnSpc>
                <a:spcPct val="150000"/>
              </a:lnSpc>
              <a:spcBef>
                <a:spcPct val="20000"/>
              </a:spcBef>
              <a:buFont typeface="Wingdings" charset="2"/>
              <a:buChar char="ü"/>
            </a:pPr>
            <a:r>
              <a:rPr lang="en-US" sz="1400" dirty="0">
                <a:ea typeface="ＭＳ Ｐゴシック" pitchFamily="34" charset="-128"/>
              </a:rPr>
              <a:t>IP Ownership</a:t>
            </a:r>
          </a:p>
          <a:p>
            <a:pPr lvl="1">
              <a:lnSpc>
                <a:spcPct val="150000"/>
              </a:lnSpc>
              <a:spcBef>
                <a:spcPct val="20000"/>
              </a:spcBef>
              <a:buFont typeface="Wingdings" charset="2"/>
              <a:buChar char="ü"/>
            </a:pPr>
            <a:r>
              <a:rPr lang="en-US" sz="1400" dirty="0">
                <a:ea typeface="ＭＳ Ｐゴシック" pitchFamily="34" charset="-128"/>
              </a:rPr>
              <a:t>Training</a:t>
            </a:r>
          </a:p>
          <a:p>
            <a:pPr lvl="1">
              <a:lnSpc>
                <a:spcPct val="150000"/>
              </a:lnSpc>
              <a:spcBef>
                <a:spcPct val="20000"/>
              </a:spcBef>
              <a:buFont typeface="Wingdings" charset="2"/>
              <a:buChar char="ü"/>
            </a:pPr>
            <a:r>
              <a:rPr lang="en-US" sz="1400" dirty="0">
                <a:ea typeface="ＭＳ Ｐゴシック" pitchFamily="34" charset="-128"/>
              </a:rPr>
              <a:t>Interoperability</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26</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64332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Risk Allocation Considerations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33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50000"/>
              </a:lnSpc>
              <a:spcBef>
                <a:spcPct val="20000"/>
              </a:spcBef>
              <a:buFont typeface="Wingdings" charset="2"/>
              <a:buChar char="ü"/>
            </a:pPr>
            <a:r>
              <a:rPr lang="en-US" sz="1400" dirty="0">
                <a:solidFill>
                  <a:srgbClr val="000000"/>
                </a:solidFill>
                <a:ea typeface="ＭＳ Ｐゴシック" pitchFamily="34" charset="-128"/>
              </a:rPr>
              <a:t>Warranties</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Performance / Services</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Pending Litigation</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Open Source Software</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Regulatory Requirements</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Intellectual Property</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Remedies</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Repair/Replace/Refund</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Disclaimers And Limitations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27</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20258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Risk Allocation Considerations (Cont.)</a:t>
            </a:r>
            <a:endParaRPr lang="en-US" b="1" u="sng" dirty="0">
              <a:solidFill>
                <a:srgbClr val="00B0F0"/>
              </a:solidFill>
            </a:endParaRPr>
          </a:p>
        </p:txBody>
      </p:sp>
      <p:sp>
        <p:nvSpPr>
          <p:cNvPr id="11267" name="Rectangle 15"/>
          <p:cNvSpPr>
            <a:spLocks noChangeArrowheads="1"/>
          </p:cNvSpPr>
          <p:nvPr/>
        </p:nvSpPr>
        <p:spPr bwMode="auto">
          <a:xfrm>
            <a:off x="304800" y="2590800"/>
            <a:ext cx="8534400"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50000"/>
              </a:lnSpc>
              <a:spcBef>
                <a:spcPct val="20000"/>
              </a:spcBef>
              <a:buFont typeface="Wingdings" charset="2"/>
              <a:buChar char="ü"/>
            </a:pPr>
            <a:r>
              <a:rPr lang="en-US" sz="1400" dirty="0">
                <a:solidFill>
                  <a:srgbClr val="000000"/>
                </a:solidFill>
                <a:ea typeface="ＭＳ Ｐゴシック" pitchFamily="34" charset="-128"/>
              </a:rPr>
              <a:t>Indemnification</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Infringement</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Personal Injury / Property Damage</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Data Breach</a:t>
            </a:r>
          </a:p>
          <a:p>
            <a:pPr lvl="1">
              <a:lnSpc>
                <a:spcPct val="150000"/>
              </a:lnSpc>
              <a:spcBef>
                <a:spcPct val="20000"/>
              </a:spcBef>
              <a:buFont typeface="Wingdings" charset="2"/>
              <a:buChar char="ü"/>
            </a:pPr>
            <a:r>
              <a:rPr lang="en-US" sz="1400" dirty="0">
                <a:solidFill>
                  <a:srgbClr val="000000"/>
                </a:solidFill>
                <a:ea typeface="ＭＳ Ｐゴシック" pitchFamily="34" charset="-128"/>
              </a:rPr>
              <a:t>Limitation of Liability</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Quantitative (Liability Cap)</a:t>
            </a:r>
          </a:p>
          <a:p>
            <a:pPr lvl="2">
              <a:lnSpc>
                <a:spcPct val="150000"/>
              </a:lnSpc>
              <a:spcBef>
                <a:spcPct val="20000"/>
              </a:spcBef>
              <a:buFont typeface="Wingdings" charset="2"/>
              <a:buChar char="ü"/>
            </a:pPr>
            <a:r>
              <a:rPr lang="en-US" sz="1400" dirty="0">
                <a:solidFill>
                  <a:srgbClr val="000000"/>
                </a:solidFill>
                <a:ea typeface="ＭＳ Ｐゴシック" pitchFamily="34" charset="-128"/>
              </a:rPr>
              <a:t>Qualitative (Consequential Damages, etc.)</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28</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590304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General Purchasing Considerations</a:t>
            </a:r>
            <a:endParaRPr lang="en-US" b="1" u="sng" dirty="0">
              <a:solidFill>
                <a:srgbClr val="00B0F0"/>
              </a:solidFill>
            </a:endParaRPr>
          </a:p>
        </p:txBody>
      </p:sp>
      <p:sp>
        <p:nvSpPr>
          <p:cNvPr id="11267" name="Rectangle 15"/>
          <p:cNvSpPr>
            <a:spLocks noChangeArrowheads="1"/>
          </p:cNvSpPr>
          <p:nvPr/>
        </p:nvSpPr>
        <p:spPr bwMode="auto">
          <a:xfrm>
            <a:off x="304800" y="2590800"/>
            <a:ext cx="8534400" cy="293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Consistent vendor and customer expectations.</a:t>
            </a:r>
          </a:p>
          <a:p>
            <a:pPr lvl="1"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Key personnel and effort requirements.</a:t>
            </a:r>
          </a:p>
          <a:p>
            <a:pPr lvl="1"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User acceptance and training.</a:t>
            </a:r>
          </a:p>
          <a:p>
            <a:pPr lvl="1"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System functionality.</a:t>
            </a:r>
          </a:p>
          <a:p>
            <a:pPr lvl="1"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Third party software.</a:t>
            </a:r>
          </a:p>
          <a:p>
            <a:pPr lvl="0"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Hardware configuration and obsolescence.</a:t>
            </a:r>
          </a:p>
          <a:p>
            <a:pPr lvl="0"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Regulatory requirements.</a:t>
            </a:r>
          </a:p>
          <a:p>
            <a:pPr lvl="0" algn="just">
              <a:lnSpc>
                <a:spcPct val="150000"/>
              </a:lnSpc>
              <a:spcBef>
                <a:spcPct val="20000"/>
              </a:spcBef>
              <a:buClr>
                <a:srgbClr val="FF5800"/>
              </a:buClr>
            </a:pPr>
            <a:r>
              <a:rPr lang="en-US" sz="1400" dirty="0">
                <a:solidFill>
                  <a:srgbClr val="000000"/>
                </a:solidFill>
                <a:latin typeface="Arial" charset="0"/>
                <a:ea typeface="ＭＳ Ｐゴシック" pitchFamily="34" charset="-128"/>
                <a:cs typeface="+mn-cs"/>
              </a:rPr>
              <a:t>Future cost considerations.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29</a:t>
            </a:fld>
            <a:endParaRPr lang="en-US">
              <a:latin typeface="Calibri" pitchFamily="34" charset="0"/>
            </a:endParaRPr>
          </a:p>
        </p:txBody>
      </p:sp>
      <p:grpSp>
        <p:nvGrpSpPr>
          <p:cNvPr id="14" name="Group 13"/>
          <p:cNvGrpSpPr/>
          <p:nvPr/>
        </p:nvGrpSpPr>
        <p:grpSpPr>
          <a:xfrm>
            <a:off x="2652713" y="1220922"/>
            <a:ext cx="3733800" cy="914400"/>
            <a:chOff x="4648200" y="2286000"/>
            <a:chExt cx="3733800" cy="914400"/>
          </a:xfrm>
        </p:grpSpPr>
        <p:grpSp>
          <p:nvGrpSpPr>
            <p:cNvPr id="15" name="Group 6"/>
            <p:cNvGrpSpPr>
              <a:grpSpLocks/>
            </p:cNvGrpSpPr>
            <p:nvPr/>
          </p:nvGrpSpPr>
          <p:grpSpPr bwMode="auto">
            <a:xfrm>
              <a:off x="4648200" y="2286000"/>
              <a:ext cx="3733800" cy="914400"/>
              <a:chOff x="4648200" y="2286001"/>
              <a:chExt cx="3733800" cy="914400"/>
            </a:xfrm>
          </p:grpSpPr>
          <p:grpSp>
            <p:nvGrpSpPr>
              <p:cNvPr id="17" name="Group 34"/>
              <p:cNvGrpSpPr>
                <a:grpSpLocks/>
              </p:cNvGrpSpPr>
              <p:nvPr/>
            </p:nvGrpSpPr>
            <p:grpSpPr bwMode="auto">
              <a:xfrm>
                <a:off x="4648200" y="2286001"/>
                <a:ext cx="3733800" cy="914400"/>
                <a:chOff x="4648200" y="3429000"/>
                <a:chExt cx="3733800" cy="914264"/>
              </a:xfrm>
            </p:grpSpPr>
            <p:sp>
              <p:nvSpPr>
                <p:cNvPr id="28"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9"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73902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307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0BDA2A-2091-445A-86AC-8ACEC5DBBA32}" type="slidenum">
              <a:rPr lang="en-US" smtClean="0">
                <a:solidFill>
                  <a:prstClr val="black"/>
                </a:solidFill>
                <a:latin typeface="Calibri" pitchFamily="34" charset="0"/>
              </a:rPr>
              <a:pPr eaLnBrk="1" hangingPunct="1"/>
              <a:t>3</a:t>
            </a:fld>
            <a:endParaRPr lang="en-US" dirty="0">
              <a:solidFill>
                <a:prstClr val="black"/>
              </a:solidFill>
              <a:latin typeface="Calibri" pitchFamily="34" charset="0"/>
            </a:endParaRPr>
          </a:p>
        </p:txBody>
      </p:sp>
      <p:sp>
        <p:nvSpPr>
          <p:cNvPr id="3076" name="TextBox 3"/>
          <p:cNvSpPr txBox="1">
            <a:spLocks noChangeArrowheads="1"/>
          </p:cNvSpPr>
          <p:nvPr/>
        </p:nvSpPr>
        <p:spPr bwMode="auto">
          <a:xfrm>
            <a:off x="304800" y="2658558"/>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Follow us on Twitter, that’s </a:t>
            </a:r>
            <a:r>
              <a:rPr lang="en-US" altLang="en-US" sz="1000" b="1" u="sng" dirty="0">
                <a:solidFill>
                  <a:srgbClr val="0000CC"/>
                </a:solidFill>
                <a:latin typeface="Arial" charset="0"/>
                <a:hlinkClick r:id="rId4"/>
              </a:rPr>
              <a:t>@Know_Group </a:t>
            </a:r>
            <a:r>
              <a:rPr lang="en-US" altLang="en-US" sz="1000" dirty="0">
                <a:solidFill>
                  <a:srgbClr val="000000"/>
                </a:solidFill>
                <a:latin typeface="Arial" charset="0"/>
              </a:rPr>
              <a:t>to receive updates for this event as well as other news and pertinent info. </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hangingPunct="1">
              <a:lnSpc>
                <a:spcPct val="130000"/>
              </a:lnSpc>
              <a:buFont typeface="Wingdings" panose="05000000000000000000" pitchFamily="2" charset="2"/>
              <a:buChar char="Ø"/>
            </a:pPr>
            <a:r>
              <a:rPr lang="en-US" altLang="en-US" sz="1000" dirty="0">
                <a:solidFill>
                  <a:srgbClr val="000000"/>
                </a:solidFill>
                <a:latin typeface="Arial" charset="0"/>
              </a:rPr>
              <a:t>If you experience any technical difficulties during today’s WebEx session, please contact our Technical Support @ 866-779-3239. We will post the dial information in the chat window to the right shortly and it’s available in the </a:t>
            </a:r>
            <a:r>
              <a:rPr lang="en-US" altLang="en-US" sz="1000" dirty="0" err="1">
                <a:solidFill>
                  <a:srgbClr val="000000"/>
                </a:solidFill>
                <a:latin typeface="Arial" charset="0"/>
              </a:rPr>
              <a:t>FAQ.Help</a:t>
            </a:r>
            <a:r>
              <a:rPr lang="en-US" altLang="en-US" sz="1000" dirty="0">
                <a:solidFill>
                  <a:srgbClr val="000000"/>
                </a:solidFill>
                <a:latin typeface="Arial" charset="0"/>
              </a:rPr>
              <a:t> Tab on the right. Please redial into the webcast in case of connectivity issue where we have to restart the </a:t>
            </a:r>
            <a:r>
              <a:rPr lang="en-US" altLang="en-US" sz="1000" dirty="0" err="1">
                <a:solidFill>
                  <a:srgbClr val="000000"/>
                </a:solidFill>
                <a:latin typeface="Arial" charset="0"/>
              </a:rPr>
              <a:t>Webex</a:t>
            </a:r>
            <a:r>
              <a:rPr lang="en-US" altLang="en-US" sz="1000" dirty="0">
                <a:solidFill>
                  <a:srgbClr val="000000"/>
                </a:solidFill>
                <a:latin typeface="Arial" charset="0"/>
              </a:rPr>
              <a:t> event.</a:t>
            </a: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You may ask a question at anytime throughout the presentation today via the chat window on the lower right hand side of your screen.  Questions will be aggregated and addressed during the Q&amp;A segment.</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Please note, this call is being recorded for playback purposes. </a:t>
            </a:r>
          </a:p>
          <a:p>
            <a:pPr algn="just" eaLnBrk="1" fontAlgn="base" hangingPunct="1">
              <a:lnSpc>
                <a:spcPct val="130000"/>
              </a:lnSpc>
              <a:spcBef>
                <a:spcPct val="0"/>
              </a:spcBef>
              <a:spcAft>
                <a:spcPct val="0"/>
              </a:spcAft>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If anyone was unable to log in to the online webcast and needs to download a copy of the PowerPoint presentation for today’s event, please send an email to: </a:t>
            </a:r>
            <a:r>
              <a:rPr lang="en-US" altLang="en-US" sz="1000" dirty="0">
                <a:solidFill>
                  <a:srgbClr val="000000"/>
                </a:solidFill>
                <a:latin typeface="Arial" charset="0"/>
                <a:hlinkClick r:id="rId5"/>
              </a:rPr>
              <a:t>info@theknowledgegroup.org</a:t>
            </a:r>
            <a:r>
              <a:rPr lang="en-US" altLang="en-US" sz="1000" dirty="0">
                <a:solidFill>
                  <a:srgbClr val="000000"/>
                </a:solidFill>
                <a:latin typeface="Arial" charset="0"/>
              </a:rPr>
              <a:t>. If you’re already logged in to the online Webcast, we will post a link to download the files shortly and it’s available in the FAQ.Help Tab </a:t>
            </a: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algn="just" eaLnBrk="1" fontAlgn="base" hangingPunct="1">
              <a:lnSpc>
                <a:spcPct val="130000"/>
              </a:lnSpc>
              <a:spcBef>
                <a:spcPct val="0"/>
              </a:spcBef>
              <a:spcAft>
                <a:spcPct val="0"/>
              </a:spcAft>
            </a:pPr>
            <a:endParaRPr lang="en-PH" altLang="en-US" sz="1000" dirty="0">
              <a:solidFill>
                <a:srgbClr val="000000"/>
              </a:solidFill>
              <a:latin typeface="Arial" charset="0"/>
            </a:endParaRPr>
          </a:p>
        </p:txBody>
      </p:sp>
    </p:spTree>
    <p:extLst>
      <p:ext uri="{BB962C8B-B14F-4D97-AF65-F5344CB8AC3E}">
        <p14:creationId xmlns:p14="http://schemas.microsoft.com/office/powerpoint/2010/main" val="133732052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Introduction</a:t>
            </a:r>
            <a:endParaRPr lang="en-US" b="1" u="sng">
              <a:solidFill>
                <a:srgbClr val="00B0F0"/>
              </a:solidFill>
            </a:endParaRPr>
          </a:p>
        </p:txBody>
      </p:sp>
      <p:sp>
        <p:nvSpPr>
          <p:cNvPr id="11267" name="Rectangle 15"/>
          <p:cNvSpPr>
            <a:spLocks noChangeArrowheads="1"/>
          </p:cNvSpPr>
          <p:nvPr/>
        </p:nvSpPr>
        <p:spPr bwMode="auto">
          <a:xfrm>
            <a:off x="304800" y="2590800"/>
            <a:ext cx="8534400" cy="1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150000"/>
              </a:lnSpc>
            </a:pPr>
            <a:r>
              <a:rPr lang="en-US" sz="1200" dirty="0"/>
              <a:t>Peter Su is a partner in the Palo Alto office of </a:t>
            </a:r>
            <a:r>
              <a:rPr lang="en-US" sz="1200" dirty="0" err="1"/>
              <a:t>Dentons</a:t>
            </a:r>
            <a:r>
              <a:rPr lang="en-US" sz="1200" dirty="0"/>
              <a:t>. Pete is a Silicon Valley technology lawyer with a global vision in advising technology clients across different regions on intellectual property, technology transactions, and litigation for U.S., Asian and European clients. Ingrained in the Silicon Valley ecosystem for more than 15 years, he counsels startups and multinationals to protect, transact and litigate companies' intellectual property through patents, trade secrets, trademarks and copyrights.</a:t>
            </a:r>
            <a:endParaRPr lang="en-PH" sz="1200" dirty="0"/>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30</a:t>
            </a:fld>
            <a:endParaRPr lang="en-US">
              <a:latin typeface="Calibri" pitchFamily="34" charset="0"/>
            </a:endParaRPr>
          </a:p>
        </p:txBody>
      </p:sp>
      <p:grpSp>
        <p:nvGrpSpPr>
          <p:cNvPr id="12" name="Group 11"/>
          <p:cNvGrpSpPr/>
          <p:nvPr/>
        </p:nvGrpSpPr>
        <p:grpSpPr>
          <a:xfrm>
            <a:off x="2652713" y="1219200"/>
            <a:ext cx="3733800" cy="914400"/>
            <a:chOff x="762000" y="3352800"/>
            <a:chExt cx="3733800" cy="914400"/>
          </a:xfrm>
        </p:grpSpPr>
        <p:grpSp>
          <p:nvGrpSpPr>
            <p:cNvPr id="13" name="Group 1"/>
            <p:cNvGrpSpPr>
              <a:grpSpLocks/>
            </p:cNvGrpSpPr>
            <p:nvPr/>
          </p:nvGrpSpPr>
          <p:grpSpPr bwMode="auto">
            <a:xfrm>
              <a:off x="762000" y="33528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387567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32004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u="sng" dirty="0">
                <a:solidFill>
                  <a:srgbClr val="00B0F0"/>
                </a:solidFill>
              </a:rPr>
              <a:t>Negotiating Intellectual Property in </a:t>
            </a:r>
          </a:p>
          <a:p>
            <a:pPr algn="ctr" eaLnBrk="1" hangingPunct="1"/>
            <a:r>
              <a:rPr lang="en-US" sz="2800" b="1" u="sng" dirty="0">
                <a:solidFill>
                  <a:srgbClr val="00B0F0"/>
                </a:solidFill>
              </a:rPr>
              <a:t>Software Agreements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31</a:t>
            </a:fld>
            <a:endParaRPr lang="en-US">
              <a:latin typeface="Calibri" pitchFamily="34" charset="0"/>
            </a:endParaRPr>
          </a:p>
        </p:txBody>
      </p:sp>
      <p:grpSp>
        <p:nvGrpSpPr>
          <p:cNvPr id="12" name="Group 11"/>
          <p:cNvGrpSpPr/>
          <p:nvPr/>
        </p:nvGrpSpPr>
        <p:grpSpPr>
          <a:xfrm>
            <a:off x="2652713" y="1219200"/>
            <a:ext cx="3733800" cy="914400"/>
            <a:chOff x="762000" y="3352800"/>
            <a:chExt cx="3733800" cy="914400"/>
          </a:xfrm>
        </p:grpSpPr>
        <p:grpSp>
          <p:nvGrpSpPr>
            <p:cNvPr id="13" name="Group 1"/>
            <p:cNvGrpSpPr>
              <a:grpSpLocks/>
            </p:cNvGrpSpPr>
            <p:nvPr/>
          </p:nvGrpSpPr>
          <p:grpSpPr bwMode="auto">
            <a:xfrm>
              <a:off x="762000" y="33528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061014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License Rights in the Intellectual Property</a:t>
            </a:r>
            <a:endParaRPr lang="en-US" b="1" u="sng" dirty="0">
              <a:solidFill>
                <a:srgbClr val="00B0F0"/>
              </a:solidFill>
            </a:endParaRPr>
          </a:p>
        </p:txBody>
      </p:sp>
      <p:sp>
        <p:nvSpPr>
          <p:cNvPr id="11267" name="Rectangle 15"/>
          <p:cNvSpPr>
            <a:spLocks noChangeArrowheads="1"/>
          </p:cNvSpPr>
          <p:nvPr/>
        </p:nvSpPr>
        <p:spPr bwMode="auto">
          <a:xfrm>
            <a:off x="304800" y="2590800"/>
            <a:ext cx="8534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457200" fontAlgn="auto">
              <a:spcBef>
                <a:spcPts val="600"/>
              </a:spcBef>
              <a:spcAft>
                <a:spcPts val="600"/>
              </a:spcAft>
            </a:pPr>
            <a:r>
              <a:rPr lang="en-US" sz="1400" dirty="0">
                <a:latin typeface="Arial"/>
                <a:ea typeface="SimSun"/>
                <a:cs typeface="Arial"/>
              </a:rPr>
              <a:t>• Software Patent Licensing</a:t>
            </a:r>
          </a:p>
          <a:p>
            <a:pPr lvl="0" defTabSz="457200" fontAlgn="auto">
              <a:spcBef>
                <a:spcPts val="600"/>
              </a:spcBef>
              <a:spcAft>
                <a:spcPts val="600"/>
              </a:spcAft>
            </a:pPr>
            <a:r>
              <a:rPr lang="en-US" sz="1400" dirty="0">
                <a:latin typeface="Arial"/>
                <a:ea typeface="SimSun"/>
                <a:cs typeface="Arial"/>
              </a:rPr>
              <a:t>• Software Copyright Licensing</a:t>
            </a:r>
          </a:p>
          <a:p>
            <a:pPr lvl="0" defTabSz="457200" fontAlgn="auto">
              <a:spcBef>
                <a:spcPts val="600"/>
              </a:spcBef>
              <a:spcAft>
                <a:spcPts val="600"/>
              </a:spcAft>
            </a:pPr>
            <a:r>
              <a:rPr lang="en-US" sz="1400" dirty="0">
                <a:latin typeface="Arial"/>
                <a:ea typeface="SimSun"/>
                <a:cs typeface="Arial"/>
              </a:rPr>
              <a:t>• Software Trade Secret Licensing</a:t>
            </a:r>
          </a:p>
          <a:p>
            <a:pPr lvl="0" defTabSz="457200" fontAlgn="auto">
              <a:spcBef>
                <a:spcPts val="0"/>
              </a:spcBef>
              <a:spcAft>
                <a:spcPts val="0"/>
              </a:spcAft>
            </a:pPr>
            <a:endParaRPr lang="en-US" sz="1400" b="1" dirty="0">
              <a:latin typeface="Arial"/>
              <a:ea typeface="SimSun"/>
              <a:cs typeface="Aria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32</a:t>
            </a:fld>
            <a:endParaRPr lang="en-US">
              <a:latin typeface="Calibri" pitchFamily="34" charset="0"/>
            </a:endParaRPr>
          </a:p>
        </p:txBody>
      </p:sp>
      <p:grpSp>
        <p:nvGrpSpPr>
          <p:cNvPr id="12" name="Group 11"/>
          <p:cNvGrpSpPr/>
          <p:nvPr/>
        </p:nvGrpSpPr>
        <p:grpSpPr>
          <a:xfrm>
            <a:off x="2652713" y="1219200"/>
            <a:ext cx="3733800" cy="914400"/>
            <a:chOff x="762000" y="3352800"/>
            <a:chExt cx="3733800" cy="914400"/>
          </a:xfrm>
        </p:grpSpPr>
        <p:grpSp>
          <p:nvGrpSpPr>
            <p:cNvPr id="13" name="Group 1"/>
            <p:cNvGrpSpPr>
              <a:grpSpLocks/>
            </p:cNvGrpSpPr>
            <p:nvPr/>
          </p:nvGrpSpPr>
          <p:grpSpPr bwMode="auto">
            <a:xfrm>
              <a:off x="762000" y="33528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760727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u="sng" dirty="0">
                <a:solidFill>
                  <a:srgbClr val="00B0F0"/>
                </a:solidFill>
              </a:rPr>
              <a:t>Negotiation of IP between Licensee and Licensor</a:t>
            </a:r>
            <a:endParaRPr lang="en-US" b="1" u="sng" dirty="0">
              <a:solidFill>
                <a:srgbClr val="00B0F0"/>
              </a:solidFill>
            </a:endParaRPr>
          </a:p>
        </p:txBody>
      </p:sp>
      <p:sp>
        <p:nvSpPr>
          <p:cNvPr id="11267" name="Rectangle 15"/>
          <p:cNvSpPr>
            <a:spLocks noChangeArrowheads="1"/>
          </p:cNvSpPr>
          <p:nvPr/>
        </p:nvSpPr>
        <p:spPr bwMode="auto">
          <a:xfrm>
            <a:off x="304800" y="2590800"/>
            <a:ext cx="8534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457200" fontAlgn="auto">
              <a:spcBef>
                <a:spcPts val="600"/>
              </a:spcBef>
              <a:spcAft>
                <a:spcPts val="600"/>
              </a:spcAft>
            </a:pPr>
            <a:r>
              <a:rPr lang="en-US" sz="1400" dirty="0">
                <a:latin typeface="Arial"/>
                <a:ea typeface="SimSun"/>
                <a:cs typeface="Arial"/>
              </a:rPr>
              <a:t>• Licensor and Licensee Entities</a:t>
            </a:r>
          </a:p>
          <a:p>
            <a:pPr lvl="0" defTabSz="457200" fontAlgn="auto">
              <a:spcBef>
                <a:spcPts val="600"/>
              </a:spcBef>
              <a:spcAft>
                <a:spcPts val="600"/>
              </a:spcAft>
            </a:pPr>
            <a:r>
              <a:rPr lang="en-US" sz="1400" dirty="0">
                <a:latin typeface="Arial"/>
                <a:ea typeface="SimSun"/>
                <a:cs typeface="Arial"/>
              </a:rPr>
              <a:t>• License | Ownership</a:t>
            </a:r>
          </a:p>
          <a:p>
            <a:pPr lvl="0" defTabSz="457200" fontAlgn="auto">
              <a:spcBef>
                <a:spcPts val="600"/>
              </a:spcBef>
              <a:spcAft>
                <a:spcPts val="600"/>
              </a:spcAft>
            </a:pPr>
            <a:r>
              <a:rPr lang="en-US" sz="1400" dirty="0">
                <a:latin typeface="Arial"/>
                <a:ea typeface="SimSun"/>
                <a:cs typeface="Arial"/>
              </a:rPr>
              <a:t>• Background IP</a:t>
            </a:r>
          </a:p>
          <a:p>
            <a:pPr lvl="0" defTabSz="457200" fontAlgn="auto">
              <a:spcBef>
                <a:spcPts val="600"/>
              </a:spcBef>
              <a:spcAft>
                <a:spcPts val="600"/>
              </a:spcAft>
            </a:pPr>
            <a:r>
              <a:rPr lang="en-US" sz="1400" dirty="0">
                <a:latin typeface="Arial"/>
                <a:ea typeface="SimSun"/>
                <a:cs typeface="Arial"/>
              </a:rPr>
              <a:t>• Developed IP</a:t>
            </a:r>
          </a:p>
          <a:p>
            <a:pPr lvl="0" defTabSz="457200" fontAlgn="auto">
              <a:spcBef>
                <a:spcPts val="0"/>
              </a:spcBef>
              <a:spcAft>
                <a:spcPts val="0"/>
              </a:spcAft>
            </a:pPr>
            <a:endParaRPr lang="en-US" sz="1400" b="1" dirty="0">
              <a:latin typeface="Arial"/>
              <a:ea typeface="SimSun"/>
              <a:cs typeface="Arial"/>
            </a:endParaRP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33</a:t>
            </a:fld>
            <a:endParaRPr lang="en-US">
              <a:latin typeface="Calibri" pitchFamily="34" charset="0"/>
            </a:endParaRPr>
          </a:p>
        </p:txBody>
      </p:sp>
      <p:grpSp>
        <p:nvGrpSpPr>
          <p:cNvPr id="12" name="Group 11"/>
          <p:cNvGrpSpPr/>
          <p:nvPr/>
        </p:nvGrpSpPr>
        <p:grpSpPr>
          <a:xfrm>
            <a:off x="2652713" y="1219200"/>
            <a:ext cx="3733800" cy="914400"/>
            <a:chOff x="762000" y="3352800"/>
            <a:chExt cx="3733800" cy="914400"/>
          </a:xfrm>
        </p:grpSpPr>
        <p:grpSp>
          <p:nvGrpSpPr>
            <p:cNvPr id="13" name="Group 1"/>
            <p:cNvGrpSpPr>
              <a:grpSpLocks/>
            </p:cNvGrpSpPr>
            <p:nvPr/>
          </p:nvGrpSpPr>
          <p:grpSpPr bwMode="auto">
            <a:xfrm>
              <a:off x="762000" y="33528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303308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dirty="0">
                <a:solidFill>
                  <a:srgbClr val="00B0F0"/>
                </a:solidFill>
              </a:rPr>
              <a:t>Illustrative Technology Fields</a:t>
            </a:r>
            <a:endParaRPr lang="en-US" b="1" u="sng" dirty="0">
              <a:solidFill>
                <a:srgbClr val="00B0F0"/>
              </a:solidFill>
            </a:endParaRPr>
          </a:p>
        </p:txBody>
      </p:sp>
      <p:sp>
        <p:nvSpPr>
          <p:cNvPr id="11267" name="Rectangle 15"/>
          <p:cNvSpPr>
            <a:spLocks noChangeArrowheads="1"/>
          </p:cNvSpPr>
          <p:nvPr/>
        </p:nvSpPr>
        <p:spPr bwMode="auto">
          <a:xfrm>
            <a:off x="304800" y="2590800"/>
            <a:ext cx="8534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457200" fontAlgn="auto">
              <a:spcBef>
                <a:spcPts val="600"/>
              </a:spcBef>
              <a:spcAft>
                <a:spcPts val="600"/>
              </a:spcAft>
            </a:pPr>
            <a:r>
              <a:rPr lang="en-US" sz="1400" dirty="0">
                <a:latin typeface="Arial"/>
                <a:ea typeface="SimSun"/>
                <a:cs typeface="Arial"/>
              </a:rPr>
              <a:t>• Robotic technologies</a:t>
            </a:r>
          </a:p>
          <a:p>
            <a:pPr lvl="0" defTabSz="457200" fontAlgn="auto">
              <a:spcBef>
                <a:spcPts val="600"/>
              </a:spcBef>
              <a:spcAft>
                <a:spcPts val="600"/>
              </a:spcAft>
            </a:pPr>
            <a:endParaRPr lang="en-US" sz="1400" dirty="0">
              <a:latin typeface="Arial"/>
              <a:ea typeface="SimSun"/>
              <a:cs typeface="Arial"/>
            </a:endParaRPr>
          </a:p>
          <a:p>
            <a:pPr lvl="0" defTabSz="457200" fontAlgn="auto">
              <a:spcBef>
                <a:spcPts val="600"/>
              </a:spcBef>
              <a:spcAft>
                <a:spcPts val="600"/>
              </a:spcAft>
            </a:pPr>
            <a:r>
              <a:rPr lang="en-US" sz="1400" dirty="0">
                <a:latin typeface="Arial"/>
                <a:ea typeface="SimSun"/>
                <a:cs typeface="Arial"/>
              </a:rPr>
              <a:t>• Mobile operating systems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34</a:t>
            </a:fld>
            <a:endParaRPr lang="en-US">
              <a:latin typeface="Calibri" pitchFamily="34" charset="0"/>
            </a:endParaRPr>
          </a:p>
        </p:txBody>
      </p:sp>
      <p:grpSp>
        <p:nvGrpSpPr>
          <p:cNvPr id="12" name="Group 11"/>
          <p:cNvGrpSpPr/>
          <p:nvPr/>
        </p:nvGrpSpPr>
        <p:grpSpPr>
          <a:xfrm>
            <a:off x="2652713" y="1219200"/>
            <a:ext cx="3733800" cy="914400"/>
            <a:chOff x="762000" y="3352800"/>
            <a:chExt cx="3733800" cy="914400"/>
          </a:xfrm>
        </p:grpSpPr>
        <p:grpSp>
          <p:nvGrpSpPr>
            <p:cNvPr id="13" name="Group 1"/>
            <p:cNvGrpSpPr>
              <a:grpSpLocks/>
            </p:cNvGrpSpPr>
            <p:nvPr/>
          </p:nvGrpSpPr>
          <p:grpSpPr bwMode="auto">
            <a:xfrm>
              <a:off x="762000" y="3352800"/>
              <a:ext cx="3733800" cy="914400"/>
              <a:chOff x="762000" y="2286000"/>
              <a:chExt cx="3733800" cy="914400"/>
            </a:xfrm>
          </p:grpSpPr>
          <p:grpSp>
            <p:nvGrpSpPr>
              <p:cNvPr id="15" name="Group 5"/>
              <p:cNvGrpSpPr>
                <a:grpSpLocks/>
              </p:cNvGrpSpPr>
              <p:nvPr/>
            </p:nvGrpSpPr>
            <p:grpSpPr bwMode="auto">
              <a:xfrm>
                <a:off x="762000" y="2286000"/>
                <a:ext cx="3733800" cy="914400"/>
                <a:chOff x="762000" y="2286000"/>
                <a:chExt cx="3733800" cy="914400"/>
              </a:xfrm>
            </p:grpSpPr>
            <p:sp>
              <p:nvSpPr>
                <p:cNvPr id="1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1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428385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40"/>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638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B19AC5-7F51-4C54-A603-60CAB9DACCA6}" type="slidenum">
              <a:rPr lang="en-US" smtClean="0">
                <a:latin typeface="Calibri" pitchFamily="34" charset="0"/>
              </a:rPr>
              <a:pPr eaLnBrk="1" hangingPunct="1"/>
              <a:t>35</a:t>
            </a:fld>
            <a:endParaRPr lang="en-US">
              <a:latin typeface="Calibri" pitchFamily="34" charset="0"/>
            </a:endParaRPr>
          </a:p>
        </p:txBody>
      </p:sp>
      <p:sp>
        <p:nvSpPr>
          <p:cNvPr id="20" name="TextBox 6"/>
          <p:cNvSpPr txBox="1">
            <a:spLocks noChangeArrowheads="1"/>
          </p:cNvSpPr>
          <p:nvPr/>
        </p:nvSpPr>
        <p:spPr bwMode="auto">
          <a:xfrm>
            <a:off x="-106822" y="1214077"/>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b="1" dirty="0">
                <a:solidFill>
                  <a:srgbClr val="00B0F0"/>
                </a:solidFill>
              </a:rPr>
              <a:t>          </a:t>
            </a:r>
            <a:r>
              <a:rPr lang="en-PH" b="1" u="sng" dirty="0">
                <a:solidFill>
                  <a:srgbClr val="00B0F0"/>
                </a:solidFill>
              </a:rPr>
              <a:t>Contact Info:</a:t>
            </a:r>
            <a:endParaRPr lang="en-US" b="1" u="sng" dirty="0">
              <a:solidFill>
                <a:srgbClr val="00B0F0"/>
              </a:solidFill>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93928"/>
            <a:ext cx="1519671" cy="151967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62" y="3881871"/>
            <a:ext cx="1519671" cy="1519671"/>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28088"/>
            <a:ext cx="1519671" cy="1519671"/>
          </a:xfrm>
          <a:prstGeom prst="rect">
            <a:avLst/>
          </a:prstGeom>
        </p:spPr>
      </p:pic>
      <p:sp>
        <p:nvSpPr>
          <p:cNvPr id="26" name="TextBox 25"/>
          <p:cNvSpPr txBox="1"/>
          <p:nvPr/>
        </p:nvSpPr>
        <p:spPr>
          <a:xfrm>
            <a:off x="2251816" y="2065799"/>
            <a:ext cx="2362200" cy="1384995"/>
          </a:xfrm>
          <a:prstGeom prst="rect">
            <a:avLst/>
          </a:prstGeom>
          <a:noFill/>
        </p:spPr>
        <p:txBody>
          <a:bodyPr wrap="square" rtlCol="0">
            <a:spAutoFit/>
          </a:bodyPr>
          <a:lstStyle/>
          <a:p>
            <a:r>
              <a:rPr lang="en-US" sz="1200" b="1" dirty="0"/>
              <a:t>Tabitha Rainey</a:t>
            </a:r>
            <a:br>
              <a:rPr lang="en-US" sz="1200" dirty="0"/>
            </a:br>
            <a:r>
              <a:rPr lang="en-US" sz="1200" i="1" dirty="0"/>
              <a:t>Founding and Managing Partner</a:t>
            </a:r>
            <a:br>
              <a:rPr lang="en-US" sz="1200" dirty="0"/>
            </a:br>
            <a:r>
              <a:rPr lang="en-US" sz="1200" b="1" dirty="0"/>
              <a:t>Garcia Rainey Blank &amp; </a:t>
            </a:r>
            <a:r>
              <a:rPr lang="en-US" sz="1200" b="1" dirty="0" err="1"/>
              <a:t>Bowerbank</a:t>
            </a:r>
            <a:r>
              <a:rPr lang="en-US" sz="1200" b="1" dirty="0"/>
              <a:t> LLP</a:t>
            </a:r>
          </a:p>
          <a:p>
            <a:endParaRPr lang="en-US" sz="1200" b="1" dirty="0"/>
          </a:p>
          <a:p>
            <a:r>
              <a:rPr lang="en-US" sz="1200" dirty="0"/>
              <a:t>E: </a:t>
            </a:r>
            <a:r>
              <a:rPr lang="en-US" sz="1200" u="sng" dirty="0">
                <a:hlinkClick r:id="rId5"/>
              </a:rPr>
              <a:t>TRainey@garciarainey.com</a:t>
            </a:r>
            <a:endParaRPr lang="en-US" sz="1200" u="sng" dirty="0"/>
          </a:p>
          <a:p>
            <a:pPr fontAlgn="t"/>
            <a:r>
              <a:rPr lang="en-US" sz="1200" dirty="0"/>
              <a:t>T: (714) 382-7001</a:t>
            </a:r>
          </a:p>
        </p:txBody>
      </p:sp>
      <p:sp>
        <p:nvSpPr>
          <p:cNvPr id="27" name="TextBox 26"/>
          <p:cNvSpPr txBox="1"/>
          <p:nvPr/>
        </p:nvSpPr>
        <p:spPr>
          <a:xfrm>
            <a:off x="2270304" y="3958071"/>
            <a:ext cx="2454095" cy="1200329"/>
          </a:xfrm>
          <a:prstGeom prst="rect">
            <a:avLst/>
          </a:prstGeom>
          <a:noFill/>
        </p:spPr>
        <p:txBody>
          <a:bodyPr wrap="square" rtlCol="0">
            <a:spAutoFit/>
          </a:bodyPr>
          <a:lstStyle/>
          <a:p>
            <a:r>
              <a:rPr lang="en-US" sz="1200" b="1" dirty="0"/>
              <a:t>Peter Su</a:t>
            </a:r>
            <a:br>
              <a:rPr lang="en-US" sz="1200" dirty="0"/>
            </a:br>
            <a:r>
              <a:rPr lang="en-US" sz="1200" i="1" dirty="0"/>
              <a:t>Partner</a:t>
            </a:r>
            <a:br>
              <a:rPr lang="en-US" sz="1200" dirty="0"/>
            </a:br>
            <a:r>
              <a:rPr lang="en-US" sz="1200" b="1" dirty="0" err="1"/>
              <a:t>Dentons</a:t>
            </a:r>
            <a:r>
              <a:rPr lang="en-US" sz="1200" b="1" dirty="0"/>
              <a:t> US LLP</a:t>
            </a:r>
          </a:p>
          <a:p>
            <a:endParaRPr lang="en-US" sz="1200" dirty="0"/>
          </a:p>
          <a:p>
            <a:r>
              <a:rPr lang="en-US" sz="1200" dirty="0"/>
              <a:t>E: </a:t>
            </a:r>
            <a:r>
              <a:rPr lang="en-US" sz="1200" u="sng" dirty="0">
                <a:hlinkClick r:id="rId6"/>
              </a:rPr>
              <a:t>peter.su@dentons.com</a:t>
            </a:r>
            <a:r>
              <a:rPr lang="en-US" sz="1200" dirty="0"/>
              <a:t> </a:t>
            </a:r>
          </a:p>
          <a:p>
            <a:r>
              <a:rPr lang="en-US" sz="1200" dirty="0"/>
              <a:t>T: (650) 798-0350   </a:t>
            </a:r>
          </a:p>
        </p:txBody>
      </p:sp>
      <p:sp>
        <p:nvSpPr>
          <p:cNvPr id="28" name="TextBox 27"/>
          <p:cNvSpPr txBox="1"/>
          <p:nvPr/>
        </p:nvSpPr>
        <p:spPr>
          <a:xfrm>
            <a:off x="6686344" y="1999959"/>
            <a:ext cx="2362200" cy="1200329"/>
          </a:xfrm>
          <a:prstGeom prst="rect">
            <a:avLst/>
          </a:prstGeom>
          <a:noFill/>
        </p:spPr>
        <p:txBody>
          <a:bodyPr wrap="square" rtlCol="0">
            <a:spAutoFit/>
          </a:bodyPr>
          <a:lstStyle/>
          <a:p>
            <a:r>
              <a:rPr lang="en-US" sz="1200" b="1" dirty="0"/>
              <a:t>Jeffrey Denman</a:t>
            </a:r>
            <a:br>
              <a:rPr lang="en-US" sz="1200" dirty="0"/>
            </a:br>
            <a:r>
              <a:rPr lang="en-US" sz="1200" i="1" dirty="0"/>
              <a:t>Of Counsel</a:t>
            </a:r>
            <a:br>
              <a:rPr lang="en-US" sz="1200" dirty="0"/>
            </a:br>
            <a:r>
              <a:rPr lang="en-US" sz="1200" b="1" dirty="0"/>
              <a:t>Symons </a:t>
            </a:r>
            <a:r>
              <a:rPr lang="en-US" sz="1200" b="1" dirty="0" err="1"/>
              <a:t>Markwith</a:t>
            </a:r>
            <a:r>
              <a:rPr lang="en-US" sz="1200" b="1" dirty="0"/>
              <a:t> LLP</a:t>
            </a:r>
          </a:p>
          <a:p>
            <a:endParaRPr lang="en-US" sz="1200" b="1" dirty="0"/>
          </a:p>
          <a:p>
            <a:r>
              <a:rPr lang="en-US" sz="1200" dirty="0"/>
              <a:t>E: </a:t>
            </a:r>
            <a:r>
              <a:rPr lang="en-US" sz="1200" u="sng" dirty="0">
                <a:hlinkClick r:id="rId7"/>
              </a:rPr>
              <a:t>jeff@symonsmarkwith.com</a:t>
            </a:r>
            <a:r>
              <a:rPr lang="en-US" sz="1200" dirty="0"/>
              <a:t> </a:t>
            </a:r>
          </a:p>
          <a:p>
            <a:pPr fontAlgn="t"/>
            <a:r>
              <a:rPr lang="en-US" sz="1200" dirty="0"/>
              <a:t>T: (410) 507-0394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5"/>
          <p:cNvGrpSpPr>
            <a:grpSpLocks/>
          </p:cNvGrpSpPr>
          <p:nvPr/>
        </p:nvGrpSpPr>
        <p:grpSpPr bwMode="auto">
          <a:xfrm>
            <a:off x="0" y="5715000"/>
            <a:ext cx="9144000" cy="609600"/>
            <a:chOff x="946964" y="5384787"/>
            <a:chExt cx="7190154" cy="914404"/>
          </a:xfrm>
        </p:grpSpPr>
        <p:sp>
          <p:nvSpPr>
            <p:cNvPr id="5" name="Rectangle 4"/>
            <p:cNvSpPr/>
            <p:nvPr/>
          </p:nvSpPr>
          <p:spPr bwMode="auto">
            <a:xfrm rot="10800000" flipV="1">
              <a:off x="946964" y="5384787"/>
              <a:ext cx="7190154" cy="914404"/>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endParaRPr lang="en-US">
                <a:latin typeface="Arial" pitchFamily="34" charset="0"/>
                <a:cs typeface="Arial" pitchFamily="34" charset="0"/>
              </a:endParaRPr>
            </a:p>
          </p:txBody>
        </p:sp>
        <p:sp>
          <p:nvSpPr>
            <p:cNvPr id="6" name="TextBox 5"/>
            <p:cNvSpPr txBox="1"/>
            <p:nvPr/>
          </p:nvSpPr>
          <p:spPr bwMode="auto">
            <a:xfrm>
              <a:off x="1066800" y="5384787"/>
              <a:ext cx="7010400" cy="862016"/>
            </a:xfrm>
            <a:prstGeom prst="rect">
              <a:avLst/>
            </a:prstGeom>
            <a:noFill/>
          </p:spPr>
          <p:txBody>
            <a:bodyPr>
              <a:spAutoFit/>
            </a:bodyPr>
            <a:lstStyle/>
            <a:p>
              <a:pPr fontAlgn="auto">
                <a:lnSpc>
                  <a:spcPct val="150000"/>
                </a:lnSpc>
                <a:spcBef>
                  <a:spcPts val="0"/>
                </a:spcBef>
                <a:spcAft>
                  <a:spcPts val="0"/>
                </a:spcAft>
                <a:defRPr/>
              </a:pPr>
              <a:r>
                <a:rPr lang="en-US" sz="800" i="1" dirty="0">
                  <a:solidFill>
                    <a:srgbClr val="FF0000"/>
                  </a:solidFill>
                </a:rPr>
                <a:t>►</a:t>
              </a:r>
              <a:r>
                <a:rPr lang="en-US" sz="800" i="1" dirty="0">
                  <a:solidFill>
                    <a:schemeClr val="tx1">
                      <a:lumMod val="95000"/>
                      <a:lumOff val="5000"/>
                    </a:schemeClr>
                  </a:solidFill>
                </a:rPr>
                <a:t> </a:t>
              </a:r>
              <a:r>
                <a:rPr lang="en-PH" sz="800" i="1" dirty="0">
                  <a:solidFill>
                    <a:schemeClr val="tx1">
                      <a:lumMod val="95000"/>
                      <a:lumOff val="5000"/>
                    </a:schemeClr>
                  </a:solidFill>
                </a:rPr>
                <a:t>You may ask a question at anytime throughout the presentation today. Simply click on the question mark icon located on the floating tool bar on the bottom right side of your screen. Type your question in the box that appears and click send. </a:t>
              </a:r>
              <a:br>
                <a:rPr lang="en-US" sz="800" i="1" dirty="0">
                  <a:solidFill>
                    <a:schemeClr val="tx1">
                      <a:lumMod val="95000"/>
                      <a:lumOff val="5000"/>
                    </a:schemeClr>
                  </a:solidFill>
                </a:rPr>
              </a:br>
              <a:r>
                <a:rPr lang="en-US" sz="800" i="1" dirty="0">
                  <a:solidFill>
                    <a:srgbClr val="FF0000"/>
                  </a:solidFill>
                </a:rPr>
                <a:t>►</a:t>
              </a:r>
              <a:r>
                <a:rPr lang="en-US" sz="800" i="1" dirty="0">
                  <a:solidFill>
                    <a:schemeClr val="tx1">
                      <a:lumMod val="95000"/>
                      <a:lumOff val="5000"/>
                    </a:schemeClr>
                  </a:solidFill>
                </a:rPr>
                <a:t> </a:t>
              </a:r>
              <a:r>
                <a:rPr lang="en-PH" sz="800" i="1" dirty="0">
                  <a:solidFill>
                    <a:schemeClr val="tx1">
                      <a:lumMod val="95000"/>
                      <a:lumOff val="5000"/>
                    </a:schemeClr>
                  </a:solidFill>
                </a:rPr>
                <a:t>Questions will be answered in the order they are received.</a:t>
              </a:r>
              <a:endParaRPr lang="en-US" sz="800" i="1" dirty="0">
                <a:solidFill>
                  <a:schemeClr val="tx1">
                    <a:lumMod val="95000"/>
                    <a:lumOff val="5000"/>
                  </a:schemeClr>
                </a:solidFill>
              </a:endParaRPr>
            </a:p>
          </p:txBody>
        </p:sp>
      </p:grpSp>
      <p:sp>
        <p:nvSpPr>
          <p:cNvPr id="16387" name="TextBox 6"/>
          <p:cNvSpPr txBox="1">
            <a:spLocks noChangeArrowheads="1"/>
          </p:cNvSpPr>
          <p:nvPr/>
        </p:nvSpPr>
        <p:spPr bwMode="auto">
          <a:xfrm>
            <a:off x="0" y="12954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b="1">
                <a:solidFill>
                  <a:srgbClr val="00B0F0"/>
                </a:solidFill>
              </a:rPr>
              <a:t>          </a:t>
            </a:r>
            <a:r>
              <a:rPr lang="en-PH" b="1" u="sng">
                <a:solidFill>
                  <a:srgbClr val="00B0F0"/>
                </a:solidFill>
              </a:rPr>
              <a:t>Q&amp;A:</a:t>
            </a:r>
            <a:endParaRPr lang="en-US" b="1" u="sng">
              <a:solidFill>
                <a:srgbClr val="00B0F0"/>
              </a:solidFill>
            </a:endParaRPr>
          </a:p>
        </p:txBody>
      </p:sp>
      <p:sp>
        <p:nvSpPr>
          <p:cNvPr id="16388" name="TextBox 40"/>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638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B19AC5-7F51-4C54-A603-60CAB9DACCA6}" type="slidenum">
              <a:rPr lang="en-US" smtClean="0">
                <a:latin typeface="Calibri" pitchFamily="34" charset="0"/>
              </a:rPr>
              <a:pPr eaLnBrk="1" hangingPunct="1"/>
              <a:t>36</a:t>
            </a:fld>
            <a:endParaRPr lang="en-US">
              <a:latin typeface="Calibri" pitchFamily="34" charset="0"/>
            </a:endParaRPr>
          </a:p>
        </p:txBody>
      </p:sp>
      <p:grpSp>
        <p:nvGrpSpPr>
          <p:cNvPr id="74" name="Group 73"/>
          <p:cNvGrpSpPr/>
          <p:nvPr/>
        </p:nvGrpSpPr>
        <p:grpSpPr>
          <a:xfrm>
            <a:off x="4648200" y="2249856"/>
            <a:ext cx="3733800" cy="914400"/>
            <a:chOff x="4648200" y="2286000"/>
            <a:chExt cx="3733800" cy="914400"/>
          </a:xfrm>
        </p:grpSpPr>
        <p:grpSp>
          <p:nvGrpSpPr>
            <p:cNvPr id="75" name="Group 6"/>
            <p:cNvGrpSpPr>
              <a:grpSpLocks/>
            </p:cNvGrpSpPr>
            <p:nvPr/>
          </p:nvGrpSpPr>
          <p:grpSpPr bwMode="auto">
            <a:xfrm>
              <a:off x="4648200" y="2286000"/>
              <a:ext cx="3733800" cy="914400"/>
              <a:chOff x="4648200" y="2286001"/>
              <a:chExt cx="3733800" cy="914400"/>
            </a:xfrm>
          </p:grpSpPr>
          <p:grpSp>
            <p:nvGrpSpPr>
              <p:cNvPr id="77" name="Group 34"/>
              <p:cNvGrpSpPr>
                <a:grpSpLocks/>
              </p:cNvGrpSpPr>
              <p:nvPr/>
            </p:nvGrpSpPr>
            <p:grpSpPr bwMode="auto">
              <a:xfrm>
                <a:off x="4648200" y="2286001"/>
                <a:ext cx="3733800" cy="914400"/>
                <a:chOff x="4648200" y="3429000"/>
                <a:chExt cx="3733800" cy="914264"/>
              </a:xfrm>
            </p:grpSpPr>
            <p:sp>
              <p:nvSpPr>
                <p:cNvPr id="80"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81"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7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7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2705100" y="3327161"/>
            <a:ext cx="3733800" cy="914400"/>
            <a:chOff x="762000" y="3352800"/>
            <a:chExt cx="3733800" cy="914400"/>
          </a:xfrm>
        </p:grpSpPr>
        <p:grpSp>
          <p:nvGrpSpPr>
            <p:cNvPr id="83" name="Group 1"/>
            <p:cNvGrpSpPr>
              <a:grpSpLocks/>
            </p:cNvGrpSpPr>
            <p:nvPr/>
          </p:nvGrpSpPr>
          <p:grpSpPr bwMode="auto">
            <a:xfrm>
              <a:off x="762000" y="3352800"/>
              <a:ext cx="3733800" cy="914400"/>
              <a:chOff x="762000" y="2286000"/>
              <a:chExt cx="3733800" cy="914400"/>
            </a:xfrm>
          </p:grpSpPr>
          <p:grpSp>
            <p:nvGrpSpPr>
              <p:cNvPr id="85" name="Group 5"/>
              <p:cNvGrpSpPr>
                <a:grpSpLocks/>
              </p:cNvGrpSpPr>
              <p:nvPr/>
            </p:nvGrpSpPr>
            <p:grpSpPr bwMode="auto">
              <a:xfrm>
                <a:off x="762000" y="2286000"/>
                <a:ext cx="3733800" cy="914400"/>
                <a:chOff x="762000" y="2286000"/>
                <a:chExt cx="3733800" cy="914400"/>
              </a:xfrm>
            </p:grpSpPr>
            <p:sp>
              <p:nvSpPr>
                <p:cNvPr id="88"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89"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86"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8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90" name="Group 89"/>
          <p:cNvGrpSpPr/>
          <p:nvPr/>
        </p:nvGrpSpPr>
        <p:grpSpPr>
          <a:xfrm>
            <a:off x="770546" y="2249856"/>
            <a:ext cx="3733800" cy="914400"/>
            <a:chOff x="770546" y="2249856"/>
            <a:chExt cx="3733800" cy="914400"/>
          </a:xfrm>
        </p:grpSpPr>
        <p:grpSp>
          <p:nvGrpSpPr>
            <p:cNvPr id="91" name="Group 1"/>
            <p:cNvGrpSpPr>
              <a:grpSpLocks/>
            </p:cNvGrpSpPr>
            <p:nvPr/>
          </p:nvGrpSpPr>
          <p:grpSpPr bwMode="auto">
            <a:xfrm>
              <a:off x="770546" y="2249856"/>
              <a:ext cx="3733800" cy="914400"/>
              <a:chOff x="762000" y="2286000"/>
              <a:chExt cx="3733800" cy="914400"/>
            </a:xfrm>
          </p:grpSpPr>
          <p:grpSp>
            <p:nvGrpSpPr>
              <p:cNvPr id="93" name="Group 5"/>
              <p:cNvGrpSpPr>
                <a:grpSpLocks/>
              </p:cNvGrpSpPr>
              <p:nvPr/>
            </p:nvGrpSpPr>
            <p:grpSpPr bwMode="auto">
              <a:xfrm>
                <a:off x="762000" y="2286000"/>
                <a:ext cx="3733800" cy="914400"/>
                <a:chOff x="762000" y="2286000"/>
                <a:chExt cx="3733800" cy="914400"/>
              </a:xfrm>
            </p:grpSpPr>
            <p:sp>
              <p:nvSpPr>
                <p:cNvPr id="96"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97"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94"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9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9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816638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945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D7C64D-7338-4D3C-BB44-E00CCEFB2B3D}" type="slidenum">
              <a:rPr lang="en-US" smtClean="0">
                <a:latin typeface="Calibri" pitchFamily="34" charset="0"/>
              </a:rPr>
              <a:pPr eaLnBrk="1" hangingPunct="1"/>
              <a:t>37</a:t>
            </a:fld>
            <a:endParaRPr lang="en-US">
              <a:latin typeface="Calibri" pitchFamily="34" charset="0"/>
            </a:endParaRPr>
          </a:p>
        </p:txBody>
      </p:sp>
      <p:sp>
        <p:nvSpPr>
          <p:cNvPr id="19460" name="TextBox 3"/>
          <p:cNvSpPr txBox="1">
            <a:spLocks noChangeArrowheads="1"/>
          </p:cNvSpPr>
          <p:nvPr/>
        </p:nvSpPr>
        <p:spPr bwMode="auto">
          <a:xfrm>
            <a:off x="2667000" y="1447800"/>
            <a:ext cx="31774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dirty="0">
                <a:solidFill>
                  <a:srgbClr val="C00000"/>
                </a:solidFill>
              </a:rPr>
              <a:t>ABOUT THE KNOWLEDGE GROUP</a:t>
            </a:r>
            <a:endParaRPr lang="en-US" altLang="en-US" sz="1400" dirty="0">
              <a:solidFill>
                <a:srgbClr val="C00000"/>
              </a:solidFill>
            </a:endParaRPr>
          </a:p>
        </p:txBody>
      </p:sp>
      <p:sp>
        <p:nvSpPr>
          <p:cNvPr id="19461" name="Text Box 23"/>
          <p:cNvSpPr txBox="1">
            <a:spLocks noChangeArrowheads="1"/>
          </p:cNvSpPr>
          <p:nvPr/>
        </p:nvSpPr>
        <p:spPr bwMode="auto">
          <a:xfrm>
            <a:off x="1295400" y="1771650"/>
            <a:ext cx="6553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pPr>
            <a:r>
              <a:rPr lang="en-US" altLang="en-US" sz="1100" b="1" dirty="0">
                <a:solidFill>
                  <a:srgbClr val="438DB0"/>
                </a:solidFill>
                <a:hlinkClick r:id="rId3"/>
              </a:rPr>
              <a:t>The Knowledge Group</a:t>
            </a:r>
            <a:r>
              <a:rPr lang="en-US" altLang="en-US" sz="1100" dirty="0">
                <a:solidFill>
                  <a:srgbClr val="438DB0"/>
                </a:solidFill>
              </a:rPr>
              <a:t> </a:t>
            </a:r>
            <a:r>
              <a:rPr lang="en-US" altLang="en-US" sz="1100" dirty="0"/>
              <a:t>is an organization that produces live webcasts which examine regulatory changes and their impacts across a variety of industries. “We bring together the world's leading authorities and industry participants through informative two-hour webcasts to study the impact of changing regulations.” </a:t>
            </a:r>
          </a:p>
          <a:p>
            <a:pPr algn="just" eaLnBrk="1" hangingPunct="1">
              <a:lnSpc>
                <a:spcPct val="150000"/>
              </a:lnSpc>
            </a:pPr>
            <a:endParaRPr lang="en-US" altLang="en-US" sz="1100" dirty="0"/>
          </a:p>
          <a:p>
            <a:pPr algn="just" eaLnBrk="1" hangingPunct="1">
              <a:lnSpc>
                <a:spcPct val="150000"/>
              </a:lnSpc>
            </a:pPr>
            <a:r>
              <a:rPr lang="en-US" altLang="en-US" sz="1100" dirty="0"/>
              <a:t>If you would like to be informed of other upcoming events, please </a:t>
            </a:r>
            <a:r>
              <a:rPr lang="en-US" altLang="en-US" sz="1100" u="sng" dirty="0">
                <a:hlinkClick r:id="rId4"/>
              </a:rPr>
              <a:t>click here.</a:t>
            </a:r>
            <a:endParaRPr lang="en-US" altLang="en-US" sz="1100" u="sng" dirty="0"/>
          </a:p>
        </p:txBody>
      </p:sp>
      <p:sp>
        <p:nvSpPr>
          <p:cNvPr id="19462" name="TextBox 7"/>
          <p:cNvSpPr txBox="1">
            <a:spLocks noChangeArrowheads="1"/>
          </p:cNvSpPr>
          <p:nvPr/>
        </p:nvSpPr>
        <p:spPr bwMode="auto">
          <a:xfrm>
            <a:off x="4114800" y="3657600"/>
            <a:ext cx="115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C00000"/>
                </a:solidFill>
              </a:rPr>
              <a:t>Disclaimer:</a:t>
            </a:r>
          </a:p>
        </p:txBody>
      </p:sp>
      <p:sp>
        <p:nvSpPr>
          <p:cNvPr id="19463" name="Text Box 23"/>
          <p:cNvSpPr txBox="1">
            <a:spLocks noChangeArrowheads="1"/>
          </p:cNvSpPr>
          <p:nvPr/>
        </p:nvSpPr>
        <p:spPr bwMode="auto">
          <a:xfrm>
            <a:off x="1295400" y="4014788"/>
            <a:ext cx="65532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en-US" sz="1100" dirty="0"/>
              <a:t>The Knowledge Group is producing this event for information purposes only. We do not intend to provide or offer business advice.</a:t>
            </a:r>
          </a:p>
          <a:p>
            <a:pPr algn="just" eaLnBrk="1" hangingPunct="1"/>
            <a:r>
              <a:rPr lang="en-US" altLang="en-US" sz="1100" dirty="0"/>
              <a:t> </a:t>
            </a:r>
          </a:p>
          <a:p>
            <a:pPr algn="just" eaLnBrk="1" hangingPunct="1"/>
            <a:r>
              <a:rPr lang="en-US" altLang="en-US" sz="1100" dirty="0"/>
              <a:t>The contents of this event are based upon the opinions of our speakers. The Knowledge Group does not warrant their accuracy and completeness. The statements made by them are based on their independent opinions and does not necessarily reflect that of The Knowledge Group‘s views.</a:t>
            </a:r>
          </a:p>
          <a:p>
            <a:pPr algn="just" eaLnBrk="1" hangingPunct="1"/>
            <a:r>
              <a:rPr lang="en-US" altLang="en-US" sz="1100" dirty="0"/>
              <a:t> </a:t>
            </a:r>
          </a:p>
          <a:p>
            <a:pPr algn="just" eaLnBrk="1" hangingPunct="1"/>
            <a:r>
              <a:rPr lang="en-US" altLang="en-US" sz="1100" dirty="0"/>
              <a:t>In no event shall The Knowledge Group be liable to any person or business entity for any special, direct, indirect, punitive, incidental or consequential damages as a result of any information gathered from this webcast.</a:t>
            </a:r>
          </a:p>
          <a:p>
            <a:pPr algn="just" eaLnBrk="1" hangingPunct="1"/>
            <a:endParaRPr lang="en-US" altLang="en-US" sz="1100" dirty="0"/>
          </a:p>
          <a:p>
            <a:pPr algn="just" eaLnBrk="1" hangingPunct="1"/>
            <a:r>
              <a:rPr lang="en-PH" altLang="en-US" sz="1100" dirty="0"/>
              <a:t>Certain images and/or photos on this page are the copyrighted property of 123RF Limited, their Contributors or Licensed Partners and are being used with permission under license. These images and/or photos may not be copied or downloaded without permission from 123RF Limited</a:t>
            </a:r>
            <a:endParaRPr lang="en-US" altLang="en-US" sz="11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409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4C046C-7F7B-45F4-8AA3-C66E3E9F32F1}" type="slidenum">
              <a:rPr lang="en-US" smtClean="0">
                <a:solidFill>
                  <a:prstClr val="black"/>
                </a:solidFill>
                <a:latin typeface="Calibri" pitchFamily="34" charset="0"/>
              </a:rPr>
              <a:pPr eaLnBrk="1" hangingPunct="1"/>
              <a:t>4</a:t>
            </a:fld>
            <a:endParaRPr lang="en-US" dirty="0">
              <a:solidFill>
                <a:prstClr val="black"/>
              </a:solidFill>
              <a:latin typeface="Calibri" pitchFamily="34" charset="0"/>
            </a:endParaRPr>
          </a:p>
        </p:txBody>
      </p:sp>
      <p:sp>
        <p:nvSpPr>
          <p:cNvPr id="4100" name="TextBox 3"/>
          <p:cNvSpPr txBox="1">
            <a:spLocks noChangeArrowheads="1"/>
          </p:cNvSpPr>
          <p:nvPr/>
        </p:nvSpPr>
        <p:spPr bwMode="auto">
          <a:xfrm>
            <a:off x="304800" y="3059489"/>
            <a:ext cx="8534400" cy="29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algn="just" eaLnBrk="1" fontAlgn="base" hangingPunct="1">
              <a:lnSpc>
                <a:spcPct val="130000"/>
              </a:lnSpc>
              <a:spcBef>
                <a:spcPct val="0"/>
              </a:spcBef>
              <a:spcAft>
                <a:spcPct val="0"/>
              </a:spcAft>
              <a:buFont typeface="Wingdings" panose="05000000000000000000" pitchFamily="2" charset="2"/>
              <a:buChar char="Ø"/>
            </a:pPr>
            <a:endParaRPr lang="en-US" altLang="en-US" sz="1000" dirty="0">
              <a:solidFill>
                <a:srgbClr val="000000"/>
              </a:solidFill>
              <a:latin typeface="Arial" charset="0"/>
            </a:endParaRPr>
          </a:p>
          <a:p>
            <a:pPr marL="171450" indent="-171450" algn="just" eaLnBrk="1" fontAlgn="base" hangingPunct="1">
              <a:lnSpc>
                <a:spcPct val="130000"/>
              </a:lnSpc>
              <a:spcBef>
                <a:spcPct val="0"/>
              </a:spcBef>
              <a:spcAft>
                <a:spcPct val="0"/>
              </a:spcAft>
              <a:buFont typeface="Wingdings" panose="05000000000000000000" pitchFamily="2" charset="2"/>
              <a:buChar char="Ø"/>
            </a:pPr>
            <a:r>
              <a:rPr lang="en-US" altLang="en-US" sz="1000" dirty="0">
                <a:solidFill>
                  <a:srgbClr val="000000"/>
                </a:solidFill>
                <a:latin typeface="Arial" charset="0"/>
              </a:rPr>
              <a:t>If you are listening on a laptop, you may need to use headphones as some laptops speakers are not sufficiently amplified enough to hear the presentations. If you do not have headphones and cannot hear the webcast send an email to </a:t>
            </a:r>
            <a:r>
              <a:rPr lang="en-US" altLang="en-US" sz="1000" dirty="0">
                <a:solidFill>
                  <a:srgbClr val="000000"/>
                </a:solidFill>
                <a:latin typeface="Arial" charset="0"/>
                <a:hlinkClick r:id="rId4"/>
              </a:rPr>
              <a:t>info@theknowledgegroup.org</a:t>
            </a:r>
            <a:r>
              <a:rPr lang="en-US" altLang="en-US" sz="1000" dirty="0">
                <a:solidFill>
                  <a:srgbClr val="000000"/>
                </a:solidFill>
                <a:latin typeface="Arial" charset="0"/>
              </a:rPr>
              <a:t> and we will send you the dial in phone number.</a:t>
            </a:r>
          </a:p>
          <a:p>
            <a:pPr marL="177800" indent="-177800" algn="just" eaLnBrk="1" fontAlgn="base" hangingPunct="1">
              <a:lnSpc>
                <a:spcPct val="150000"/>
              </a:lnSpc>
              <a:spcBef>
                <a:spcPct val="0"/>
              </a:spcBef>
              <a:spcAft>
                <a:spcPct val="0"/>
              </a:spcAft>
              <a:buFont typeface="Wingdings" pitchFamily="2" charset="2"/>
              <a:buChar char="Ø"/>
            </a:pPr>
            <a:endParaRPr lang="en-US" altLang="en-US" sz="1000" dirty="0">
              <a:solidFill>
                <a:srgbClr val="000000"/>
              </a:solidFill>
              <a:latin typeface="Arial" charset="0"/>
            </a:endParaRPr>
          </a:p>
          <a:p>
            <a:pPr marL="177800" indent="-177800" algn="just" eaLnBrk="1" fontAlgn="base" hangingPunct="1">
              <a:lnSpc>
                <a:spcPct val="150000"/>
              </a:lnSpc>
              <a:spcBef>
                <a:spcPct val="0"/>
              </a:spcBef>
              <a:spcAft>
                <a:spcPct val="0"/>
              </a:spcAft>
              <a:buFont typeface="Wingdings" pitchFamily="2" charset="2"/>
              <a:buChar char="Ø"/>
            </a:pPr>
            <a:r>
              <a:rPr lang="en-US" altLang="en-US" sz="1000" dirty="0">
                <a:solidFill>
                  <a:srgbClr val="000000"/>
                </a:solidFill>
                <a:latin typeface="Arial" charset="0"/>
              </a:rPr>
              <a:t>About an hour or so after the event, you'll be sent a survey via email asking you for your feedback on your experience with this event today - it's designed to take less than two minutes to complete, and it helps us to understand how to wisely invest your time in future events. Your feedback is greatly appreciated. If you are applying for continuing education credit, completions of the surveys are mandatory as per your state boards and bars. 6 secret words (3 for each credit hour) will be given throughout the presentation. We will ask you to fill these words into the survey as proof of your attendance. Please stay tuned for the secret word. </a:t>
            </a:r>
            <a:r>
              <a:rPr lang="en-PH" sz="1000" dirty="0"/>
              <a:t>If you miss a secret word please refer to the FAQ.Help tab to the right. </a:t>
            </a:r>
            <a:endParaRPr lang="en-US" altLang="en-US" sz="1000" dirty="0">
              <a:solidFill>
                <a:srgbClr val="000000"/>
              </a:solidFill>
              <a:latin typeface="Arial" charset="0"/>
            </a:endParaRPr>
          </a:p>
          <a:p>
            <a:pPr algn="just" eaLnBrk="1" fontAlgn="base" hangingPunct="1">
              <a:lnSpc>
                <a:spcPct val="150000"/>
              </a:lnSpc>
              <a:spcBef>
                <a:spcPct val="0"/>
              </a:spcBef>
              <a:spcAft>
                <a:spcPct val="0"/>
              </a:spcAft>
              <a:buFont typeface="Wingdings" pitchFamily="2" charset="2"/>
              <a:buChar char="Ø"/>
            </a:pPr>
            <a:endParaRPr lang="en-PH" altLang="en-US" sz="1000" dirty="0">
              <a:solidFill>
                <a:srgbClr val="000000"/>
              </a:solidFill>
              <a:latin typeface="Arial" charset="0"/>
            </a:endParaRPr>
          </a:p>
          <a:p>
            <a:pPr marL="177800" indent="-177800" algn="just" eaLnBrk="1" fontAlgn="base" hangingPunct="1">
              <a:lnSpc>
                <a:spcPct val="150000"/>
              </a:lnSpc>
              <a:spcBef>
                <a:spcPct val="0"/>
              </a:spcBef>
              <a:spcAft>
                <a:spcPct val="0"/>
              </a:spcAft>
              <a:buFont typeface="Wingdings" pitchFamily="2" charset="2"/>
              <a:buChar char="Ø"/>
            </a:pPr>
            <a:r>
              <a:rPr lang="en-US" altLang="en-US" sz="1000" dirty="0">
                <a:solidFill>
                  <a:srgbClr val="000000"/>
                </a:solidFill>
                <a:latin typeface="Arial" charset="0"/>
              </a:rPr>
              <a:t>Speakers, I will be giving out the secret words at randomly selected times. I may have to break into your presentation briefly to read the secret word. Pardon the interruption.</a:t>
            </a:r>
            <a:endParaRPr lang="en-PH" altLang="en-US" sz="1000" dirty="0">
              <a:solidFill>
                <a:srgbClr val="000000"/>
              </a:solidFill>
              <a:latin typeface="Arial" charset="0"/>
            </a:endParaRPr>
          </a:p>
        </p:txBody>
      </p:sp>
    </p:spTree>
    <p:extLst>
      <p:ext uri="{BB962C8B-B14F-4D97-AF65-F5344CB8AC3E}">
        <p14:creationId xmlns:p14="http://schemas.microsoft.com/office/powerpoint/2010/main" val="35129377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81000" y="297180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PH" sz="1200" b="1" dirty="0">
                <a:solidFill>
                  <a:srgbClr val="00B0F0"/>
                </a:solidFill>
              </a:rPr>
              <a:t>Partner Firms:</a:t>
            </a:r>
          </a:p>
        </p:txBody>
      </p:sp>
      <p:sp>
        <p:nvSpPr>
          <p:cNvPr id="7171" name="TextBox 3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717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0131D9-6A4D-478B-8305-0A01F3A51BD1}" type="slidenum">
              <a:rPr lang="en-US" smtClean="0">
                <a:latin typeface="Calibri" pitchFamily="34" charset="0"/>
              </a:rPr>
              <a:pPr eaLnBrk="1" hangingPunct="1"/>
              <a:t>5</a:t>
            </a:fld>
            <a:endParaRPr lang="en-US">
              <a:latin typeface="Calibri"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02191" y="3388609"/>
            <a:ext cx="1948295" cy="389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6030" y="3388609"/>
            <a:ext cx="1948295" cy="37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p:cNvSpPr txBox="1">
            <a:spLocks noChangeArrowheads="1"/>
          </p:cNvSpPr>
          <p:nvPr/>
        </p:nvSpPr>
        <p:spPr bwMode="auto">
          <a:xfrm>
            <a:off x="3226170" y="3962400"/>
            <a:ext cx="27003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800" kern="100" dirty="0">
                <a:solidFill>
                  <a:srgbClr val="000000"/>
                </a:solidFill>
              </a:rPr>
              <a:t>Symons</a:t>
            </a:r>
            <a:r>
              <a:rPr lang="en-US" sz="800" kern="100" spc="-160" dirty="0">
                <a:solidFill>
                  <a:srgbClr val="000000"/>
                </a:solidFill>
              </a:rPr>
              <a:t> </a:t>
            </a:r>
            <a:r>
              <a:rPr lang="en-US" sz="800" kern="100" dirty="0" err="1">
                <a:solidFill>
                  <a:srgbClr val="000000"/>
                </a:solidFill>
              </a:rPr>
              <a:t>Markwith</a:t>
            </a:r>
            <a:r>
              <a:rPr lang="en-US" sz="800" kern="100" dirty="0">
                <a:solidFill>
                  <a:srgbClr val="000000"/>
                </a:solidFill>
              </a:rPr>
              <a:t> LLP focuses on providing transactional and corporate legal services. We have successfully represented clients ranging from the world’s largest technology companies to sophisticated closely held businesses operating in a variety of industries. </a:t>
            </a:r>
          </a:p>
          <a:p>
            <a:pPr algn="just"/>
            <a:endParaRPr lang="en-US" sz="800" dirty="0">
              <a:solidFill>
                <a:srgbClr val="000000"/>
              </a:solidFill>
            </a:endParaRPr>
          </a:p>
          <a:p>
            <a:pPr algn="just"/>
            <a:r>
              <a:rPr lang="en-US" sz="800" dirty="0">
                <a:solidFill>
                  <a:srgbClr val="000000"/>
                </a:solidFill>
              </a:rPr>
              <a:t>We work side-by-side with our clients to:</a:t>
            </a:r>
          </a:p>
          <a:p>
            <a:pPr algn="just"/>
            <a:endParaRPr lang="en-US" sz="800" dirty="0">
              <a:solidFill>
                <a:srgbClr val="000000"/>
              </a:solidFill>
            </a:endParaRPr>
          </a:p>
          <a:p>
            <a:pPr marL="171450" indent="-171450" algn="just">
              <a:buFont typeface="Arial" panose="020B0604020202020204" pitchFamily="34" charset="0"/>
              <a:buChar char="•"/>
            </a:pPr>
            <a:r>
              <a:rPr lang="en-US" sz="800" dirty="0">
                <a:solidFill>
                  <a:srgbClr val="000000"/>
                </a:solidFill>
              </a:rPr>
              <a:t>Close high-stakes, complex transactions;</a:t>
            </a:r>
          </a:p>
          <a:p>
            <a:pPr marL="171450" indent="-171450" algn="just">
              <a:buFont typeface="Arial" panose="020B0604020202020204" pitchFamily="34" charset="0"/>
              <a:buChar char="•"/>
            </a:pPr>
            <a:r>
              <a:rPr lang="en-US" sz="800" dirty="0">
                <a:solidFill>
                  <a:srgbClr val="000000"/>
                </a:solidFill>
              </a:rPr>
              <a:t>Manage legal risks;</a:t>
            </a:r>
          </a:p>
          <a:p>
            <a:pPr marL="171450" indent="-171450" algn="just">
              <a:buFont typeface="Arial" panose="020B0604020202020204" pitchFamily="34" charset="0"/>
              <a:buChar char="•"/>
            </a:pPr>
            <a:r>
              <a:rPr lang="en-US" sz="800" dirty="0">
                <a:solidFill>
                  <a:srgbClr val="000000"/>
                </a:solidFill>
              </a:rPr>
              <a:t>Form, fund and grow their businesses; and</a:t>
            </a:r>
          </a:p>
          <a:p>
            <a:pPr marL="171450" indent="-171450" algn="just">
              <a:buFont typeface="Arial" panose="020B0604020202020204" pitchFamily="34" charset="0"/>
              <a:buChar char="•"/>
            </a:pPr>
            <a:r>
              <a:rPr lang="en-US" sz="800" dirty="0">
                <a:solidFill>
                  <a:srgbClr val="000000"/>
                </a:solidFill>
              </a:rPr>
              <a:t>Implement effective corporate governance.</a:t>
            </a:r>
          </a:p>
          <a:p>
            <a:pPr marL="171450" indent="-171450" algn="just">
              <a:buFont typeface="Arial" panose="020B0604020202020204" pitchFamily="34" charset="0"/>
              <a:buChar char="•"/>
            </a:pPr>
            <a:endParaRPr lang="en-US" sz="800" dirty="0">
              <a:solidFill>
                <a:srgbClr val="000000"/>
              </a:solidFill>
            </a:endParaRPr>
          </a:p>
          <a:p>
            <a:pPr algn="just"/>
            <a:r>
              <a:rPr lang="en-US" sz="800" dirty="0">
                <a:solidFill>
                  <a:srgbClr val="000000"/>
                </a:solidFill>
              </a:rPr>
              <a:t>With offices in Newport Beach, Seattle, and Washington, DC, our attorneys apply their experience and work ethic to improve the outcomes of your business ventures.</a:t>
            </a:r>
            <a:endParaRPr lang="en-US" sz="800" b="0" i="0" dirty="0">
              <a:solidFill>
                <a:srgbClr val="000000"/>
              </a:solidFill>
              <a:effectLst/>
            </a:endParaRPr>
          </a:p>
        </p:txBody>
      </p:sp>
      <p:sp>
        <p:nvSpPr>
          <p:cNvPr id="11" name="TextBox 11"/>
          <p:cNvSpPr txBox="1">
            <a:spLocks noChangeArrowheads="1"/>
          </p:cNvSpPr>
          <p:nvPr/>
        </p:nvSpPr>
        <p:spPr bwMode="auto">
          <a:xfrm>
            <a:off x="228600" y="3962400"/>
            <a:ext cx="270033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800" dirty="0"/>
              <a:t>Certified by Supplier Clearinghouse as a women-owned law firm, Garcia Rainey Blank &amp; </a:t>
            </a:r>
            <a:r>
              <a:rPr lang="en-US" sz="800" dirty="0" err="1"/>
              <a:t>Bowerbank</a:t>
            </a:r>
            <a:r>
              <a:rPr lang="en-US" sz="800" dirty="0"/>
              <a:t> (GRBB) was proudly founded in January 2013 by partners Norma García </a:t>
            </a:r>
            <a:r>
              <a:rPr lang="en-US" sz="800" dirty="0" err="1"/>
              <a:t>Guillén</a:t>
            </a:r>
            <a:r>
              <a:rPr lang="en-US" sz="800" dirty="0"/>
              <a:t> and Tabitha Rainey.  GRBB is a full-service law firm comprised of 6 Partners and 6 Of Counsel who work tirelessly in a range of practice areas, including litigation, business transactions, sports law, labor and employment, family law and estate planning.  The litigation team handles mediation, arbitration and complex cases in both federal and state court.  The transactional team represents middle market and large corporations in a wide array of industries such as cosmetics, fitness equipment and supplements, restaurants, real estate and technology development.  Throughout it all, the firm remains committed to diversity and unparalleled representation of its clients. </a:t>
            </a:r>
            <a:endParaRPr lang="en-PH" sz="900" i="1" dirty="0"/>
          </a:p>
        </p:txBody>
      </p:sp>
      <p:sp>
        <p:nvSpPr>
          <p:cNvPr id="12" name="TextBox 11"/>
          <p:cNvSpPr txBox="1">
            <a:spLocks noChangeArrowheads="1"/>
          </p:cNvSpPr>
          <p:nvPr/>
        </p:nvSpPr>
        <p:spPr bwMode="auto">
          <a:xfrm>
            <a:off x="6210009" y="3962400"/>
            <a:ext cx="2700338"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800" dirty="0" err="1"/>
              <a:t>Dentons</a:t>
            </a:r>
            <a:r>
              <a:rPr lang="en-US" sz="800" dirty="0"/>
              <a:t> is the world's first polycentric global law firm. A top 20 firm on the </a:t>
            </a:r>
            <a:r>
              <a:rPr lang="en-US" sz="800" dirty="0" err="1"/>
              <a:t>Acritas</a:t>
            </a:r>
            <a:r>
              <a:rPr lang="en-US" sz="800" dirty="0"/>
              <a:t> 2015 Global Elite Brand Index, the Firm is committed to challenging the status quo in delivering consistent and uncompromising quality and value in new and inventive ways. Driven to provide clients a competitive edge, and connected to the communities where its clients want to do business, </a:t>
            </a:r>
            <a:r>
              <a:rPr lang="en-US" sz="800" dirty="0" err="1"/>
              <a:t>Dentons</a:t>
            </a:r>
            <a:r>
              <a:rPr lang="en-US" sz="800" dirty="0"/>
              <a:t> knows that understanding local cultures is crucial to successfully completing a deal, resolving a dispute or solving a business challenge. Now the world's largest law firm, </a:t>
            </a:r>
            <a:r>
              <a:rPr lang="en-US" sz="800" dirty="0" err="1"/>
              <a:t>Dentons</a:t>
            </a:r>
            <a:r>
              <a:rPr lang="en-US" sz="800" dirty="0"/>
              <a:t>' global team builds agile, tailored solutions to meet the local, national and global needs of private and public clients of any size in more than 125 locations serving 50-plus countries.</a:t>
            </a:r>
          </a:p>
          <a:p>
            <a:pPr algn="just"/>
            <a:br>
              <a:rPr lang="en-US" sz="800" dirty="0"/>
            </a:br>
            <a:endParaRPr lang="en-PH" sz="900" i="1"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5505" y="3352800"/>
            <a:ext cx="1606528" cy="441795"/>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Brief Speaker Bios:</a:t>
            </a:r>
            <a:endParaRPr lang="en-US" b="1" u="sng">
              <a:solidFill>
                <a:srgbClr val="00B0F0"/>
              </a:solidFill>
            </a:endParaRPr>
          </a:p>
        </p:txBody>
      </p:sp>
      <p:sp>
        <p:nvSpPr>
          <p:cNvPr id="8195" name="TextBox 3"/>
          <p:cNvSpPr txBox="1">
            <a:spLocks noChangeArrowheads="1"/>
          </p:cNvSpPr>
          <p:nvPr/>
        </p:nvSpPr>
        <p:spPr bwMode="auto">
          <a:xfrm>
            <a:off x="1066800" y="1524000"/>
            <a:ext cx="7696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t>Tabitha Rainey</a:t>
            </a:r>
            <a:br>
              <a:rPr lang="en-US" sz="1000" dirty="0"/>
            </a:br>
            <a:br>
              <a:rPr lang="en-US" sz="1000" dirty="0"/>
            </a:br>
            <a:endParaRPr lang="en-US" sz="1000" dirty="0"/>
          </a:p>
          <a:p>
            <a:pPr algn="just"/>
            <a:r>
              <a:rPr lang="en-US" sz="1000" dirty="0"/>
              <a:t>Ms. Rainey has been a general business lawyer, specializing in joint ventures, contracts and technology development for over 12 years. She has represented a broad range of clients including manufacturers and distributors of consumer products such as cosmetics, fitness equipment and supplements, toys and games, pet products and electronics; hardware and software developers; and healthcare service providers that utilize complex technology (e.g. hospital systems, diagnostic imaging centers and pharmaceutical distributors).</a:t>
            </a:r>
          </a:p>
        </p:txBody>
      </p:sp>
      <p:sp>
        <p:nvSpPr>
          <p:cNvPr id="8197" name="TextBox 16"/>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8198"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733E59-42E4-4C61-A19E-1AE9A1AFAB6B}" type="slidenum">
              <a:rPr lang="en-US" smtClean="0">
                <a:latin typeface="Calibri" pitchFamily="34" charset="0"/>
              </a:rPr>
              <a:pPr eaLnBrk="1" hangingPunct="1"/>
              <a:t>6</a:t>
            </a:fld>
            <a:endParaRPr lang="en-US">
              <a:latin typeface="Calibri" pitchFamily="34" charset="0"/>
            </a:endParaRPr>
          </a:p>
        </p:txBody>
      </p:sp>
      <p:sp>
        <p:nvSpPr>
          <p:cNvPr id="8199" name="TextBox 3"/>
          <p:cNvSpPr txBox="1">
            <a:spLocks noChangeArrowheads="1"/>
          </p:cNvSpPr>
          <p:nvPr/>
        </p:nvSpPr>
        <p:spPr bwMode="auto">
          <a:xfrm>
            <a:off x="1066800" y="3174762"/>
            <a:ext cx="7696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t>Jeffrey Denman</a:t>
            </a:r>
            <a:br>
              <a:rPr lang="en-US" sz="1000" dirty="0"/>
            </a:br>
            <a:br>
              <a:rPr lang="en-US" sz="1000" dirty="0"/>
            </a:br>
            <a:endParaRPr lang="en-US" sz="1000" dirty="0"/>
          </a:p>
          <a:p>
            <a:r>
              <a:rPr lang="en-US" sz="1000" dirty="0"/>
              <a:t>Jeff represents small, emerging businesses as well as some of the world’s largest publicly traded software and technology companies. His services include legal advice and support with respect to a variety of licensing issues, including licensing negotiation and advice, SaaS (Software as a Service) and cloud-based agreements, and advice with product development, commercialization and go-to-market approach.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2900" y="1554163"/>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2900" y="3243025"/>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0" name="Group 25"/>
          <p:cNvGrpSpPr>
            <a:grpSpLocks/>
          </p:cNvGrpSpPr>
          <p:nvPr/>
        </p:nvGrpSpPr>
        <p:grpSpPr bwMode="auto">
          <a:xfrm>
            <a:off x="76200" y="6096000"/>
            <a:ext cx="8991600" cy="304800"/>
            <a:chOff x="-11723" y="5105400"/>
            <a:chExt cx="9090409" cy="913835"/>
          </a:xfrm>
        </p:grpSpPr>
        <p:sp>
          <p:nvSpPr>
            <p:cNvPr id="11" name="Rectangle 10"/>
            <p:cNvSpPr/>
            <p:nvPr/>
          </p:nvSpPr>
          <p:spPr bwMode="auto">
            <a:xfrm rot="10800000" flipV="1">
              <a:off x="-11723" y="5105400"/>
              <a:ext cx="9090409" cy="913835"/>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19050">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eaLnBrk="0" fontAlgn="auto" hangingPunct="0">
                <a:spcBef>
                  <a:spcPts val="0"/>
                </a:spcBef>
                <a:spcAft>
                  <a:spcPts val="0"/>
                </a:spcAft>
                <a:defRPr/>
              </a:pPr>
              <a:endParaRPr lang="en-US" dirty="0">
                <a:latin typeface="Arial" pitchFamily="34" charset="0"/>
                <a:cs typeface="Arial" pitchFamily="34" charset="0"/>
              </a:endParaRPr>
            </a:p>
          </p:txBody>
        </p:sp>
        <p:sp>
          <p:nvSpPr>
            <p:cNvPr id="12" name="TextBox 11"/>
            <p:cNvSpPr txBox="1"/>
            <p:nvPr/>
          </p:nvSpPr>
          <p:spPr bwMode="auto">
            <a:xfrm>
              <a:off x="65314" y="5162515"/>
              <a:ext cx="7010400" cy="828163"/>
            </a:xfrm>
            <a:prstGeom prst="rect">
              <a:avLst/>
            </a:prstGeom>
            <a:noFill/>
          </p:spPr>
          <p:txBody>
            <a:bodyPr>
              <a:spAutoFit/>
            </a:bodyPr>
            <a:lstStyle/>
            <a:p>
              <a:pPr eaLnBrk="0" fontAlgn="auto" hangingPunct="0">
                <a:lnSpc>
                  <a:spcPct val="150000"/>
                </a:lnSpc>
                <a:spcBef>
                  <a:spcPts val="0"/>
                </a:spcBef>
                <a:spcAft>
                  <a:spcPts val="0"/>
                </a:spcAft>
                <a:defRPr/>
              </a:pPr>
              <a:r>
                <a:rPr lang="en-US" sz="800" i="1" dirty="0">
                  <a:solidFill>
                    <a:srgbClr val="FF0000"/>
                  </a:solidFill>
                  <a:latin typeface="+mn-lt"/>
                  <a:cs typeface="+mn-cs"/>
                </a:rPr>
                <a:t>►</a:t>
              </a:r>
              <a:r>
                <a:rPr lang="en-US" sz="800" i="1" dirty="0">
                  <a:solidFill>
                    <a:schemeClr val="tx1">
                      <a:lumMod val="95000"/>
                      <a:lumOff val="5000"/>
                    </a:schemeClr>
                  </a:solidFill>
                  <a:latin typeface="+mn-lt"/>
                  <a:cs typeface="+mn-cs"/>
                </a:rPr>
                <a:t> For more information about the speakers, you can visit: </a:t>
              </a:r>
              <a:endParaRPr lang="en-US" sz="800" i="1" dirty="0">
                <a:solidFill>
                  <a:srgbClr val="0000CC"/>
                </a:solidFill>
                <a:latin typeface="+mn-lt"/>
                <a:cs typeface="+mn-cs"/>
              </a:endParaRPr>
            </a:p>
          </p:txBody>
        </p:sp>
      </p:grpSp>
      <p:sp>
        <p:nvSpPr>
          <p:cNvPr id="13" name="Rectangle 15"/>
          <p:cNvSpPr>
            <a:spLocks noChangeArrowheads="1"/>
          </p:cNvSpPr>
          <p:nvPr/>
        </p:nvSpPr>
        <p:spPr bwMode="auto">
          <a:xfrm>
            <a:off x="2636838" y="6149975"/>
            <a:ext cx="51355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PH" sz="800" dirty="0">
                <a:hlinkClick r:id="rId5"/>
              </a:rPr>
              <a:t>https://theknowledgegroup.org/event-homepage/?event_id=2035</a:t>
            </a:r>
            <a:r>
              <a:rPr lang="en-PH" sz="800" dirty="0"/>
              <a:t> </a:t>
            </a:r>
            <a:endParaRPr lang="en-PH" dirty="0"/>
          </a:p>
        </p:txBody>
      </p:sp>
      <p:cxnSp>
        <p:nvCxnSpPr>
          <p:cNvPr id="14" name="Straight Connector 13"/>
          <p:cNvCxnSpPr/>
          <p:nvPr/>
        </p:nvCxnSpPr>
        <p:spPr>
          <a:xfrm>
            <a:off x="1066800" y="2970212"/>
            <a:ext cx="739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4511503"/>
            <a:ext cx="739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3"/>
          <p:cNvSpPr txBox="1">
            <a:spLocks noChangeArrowheads="1"/>
          </p:cNvSpPr>
          <p:nvPr/>
        </p:nvSpPr>
        <p:spPr bwMode="auto">
          <a:xfrm>
            <a:off x="1066800" y="4715854"/>
            <a:ext cx="7696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000" b="1" dirty="0"/>
              <a:t>Peter Su</a:t>
            </a:r>
            <a:br>
              <a:rPr lang="en-US" sz="1000" dirty="0"/>
            </a:br>
            <a:br>
              <a:rPr lang="en-US" sz="1000" dirty="0"/>
            </a:br>
            <a:endParaRPr lang="en-US" sz="1000" dirty="0"/>
          </a:p>
          <a:p>
            <a:r>
              <a:rPr lang="en-US" sz="1000" dirty="0"/>
              <a:t>Peter Su is a partner in the Palo Alto office of </a:t>
            </a:r>
            <a:r>
              <a:rPr lang="en-US" sz="1000" dirty="0" err="1"/>
              <a:t>Dentons</a:t>
            </a:r>
            <a:r>
              <a:rPr lang="en-US" sz="1000" dirty="0"/>
              <a:t>. Pete is a Silicon Valley technology lawyer with a global vision in advising technology clients across different regions on intellectual property, technology transactions, and litigation for U.S., Asian and European clients. Ingrained in the Silicon Valley ecosystem for more than 15 years, he counsels startups and multinationals to protect, transact and litigate companies' intellectual property through patents, trade secrets, trademarks and copyrights.</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2900" y="4746017"/>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304800" y="30480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1200" dirty="0"/>
              <a:t>As software strongly persists in being an integral tool to improve business functions, securing and negotiating software contracts has never been this crucial for companies of all sizes. Since several factors can affect the performance of the software, companies can optimize costs and mitigate risks by effectively negotiating their software contracts. It is also important for companies to keep themselves abreast with the recent trends and to have a clear understanding of the common pitfalls involved when negotiating software contracts to avoid serious legal consequences.</a:t>
            </a:r>
          </a:p>
          <a:p>
            <a:pPr algn="just"/>
            <a:endParaRPr lang="en-US" sz="1200" dirty="0"/>
          </a:p>
          <a:p>
            <a:pPr algn="just"/>
            <a:r>
              <a:rPr lang="en-US" sz="1200" dirty="0"/>
              <a:t>In this two-hour LIVE Webcast, a panel of distinguished professionals and thought leaders assembled by The Knowledge Group will help the audience understand the important aspects and Best Practices in Negotiating Software Contracts. They will provide an in-depth discussion of the latest trends and critical issues with regards to this significant topic. Speakers will also offer best strategies in ensuring compliance with applicable laws.</a:t>
            </a:r>
          </a:p>
          <a:p>
            <a:pPr algn="just"/>
            <a:endParaRPr lang="en-US" sz="1200" dirty="0"/>
          </a:p>
          <a:p>
            <a:pPr algn="just"/>
            <a:r>
              <a:rPr lang="en-US" sz="1200" dirty="0"/>
              <a:t>Key issues that will be covered in this course are:</a:t>
            </a:r>
          </a:p>
          <a:p>
            <a:pPr algn="just"/>
            <a:endParaRPr lang="en-US" sz="1200" dirty="0"/>
          </a:p>
          <a:p>
            <a:pPr lvl="1" algn="just">
              <a:buFont typeface="Arial" panose="020B0604020202020204" pitchFamily="34" charset="0"/>
              <a:buChar char="•"/>
            </a:pPr>
            <a:r>
              <a:rPr lang="en-US" sz="1200" dirty="0"/>
              <a:t>Negotiating Software Contracts - An Overview</a:t>
            </a:r>
          </a:p>
          <a:p>
            <a:pPr lvl="1" algn="just">
              <a:buFont typeface="Arial" panose="020B0604020202020204" pitchFamily="34" charset="0"/>
              <a:buChar char="•"/>
            </a:pPr>
            <a:r>
              <a:rPr lang="en-US" sz="1200" dirty="0"/>
              <a:t>Key Considerations and Challenges</a:t>
            </a:r>
          </a:p>
          <a:p>
            <a:pPr lvl="1" algn="just">
              <a:buFont typeface="Arial" panose="020B0604020202020204" pitchFamily="34" charset="0"/>
              <a:buChar char="•"/>
            </a:pPr>
            <a:r>
              <a:rPr lang="en-US" sz="1200" dirty="0"/>
              <a:t>Potential Pitfalls and Risks</a:t>
            </a:r>
          </a:p>
          <a:p>
            <a:pPr lvl="1" algn="just">
              <a:buFont typeface="Arial" panose="020B0604020202020204" pitchFamily="34" charset="0"/>
              <a:buChar char="•"/>
            </a:pPr>
            <a:r>
              <a:rPr lang="en-US" sz="1200" dirty="0"/>
              <a:t>Recent Trends and Developments</a:t>
            </a:r>
          </a:p>
          <a:p>
            <a:pPr lvl="1" algn="just">
              <a:buFont typeface="Arial" panose="020B0604020202020204" pitchFamily="34" charset="0"/>
              <a:buChar char="•"/>
            </a:pPr>
            <a:r>
              <a:rPr lang="en-US" sz="1200" dirty="0"/>
              <a:t>Best Strategies in Negotiating Software Contracts</a:t>
            </a:r>
          </a:p>
        </p:txBody>
      </p:sp>
      <p:sp>
        <p:nvSpPr>
          <p:cNvPr id="9219" name="TextBox 5"/>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922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B70087D-CB5E-405F-880C-A83004514AB3}" type="slidenum">
              <a:rPr lang="en-US" smtClean="0">
                <a:latin typeface="Calibri" pitchFamily="34" charset="0"/>
              </a:rPr>
              <a:pPr eaLnBrk="1" hangingPunct="1"/>
              <a:t>7</a:t>
            </a:fld>
            <a:endParaRPr lang="en-US">
              <a:latin typeface="Calibri"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0" y="1371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Featured Speakers:</a:t>
            </a:r>
            <a:endParaRPr lang="en-US" b="1" u="sng">
              <a:solidFill>
                <a:srgbClr val="00B0F0"/>
              </a:solidFill>
            </a:endParaRPr>
          </a:p>
        </p:txBody>
      </p:sp>
      <p:sp>
        <p:nvSpPr>
          <p:cNvPr id="10243" name="TextBox 39"/>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024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335E71-6E98-478E-9A9B-28798AE7DB79}" type="slidenum">
              <a:rPr lang="en-US" smtClean="0">
                <a:latin typeface="Calibri" pitchFamily="34" charset="0"/>
              </a:rPr>
              <a:pPr eaLnBrk="1" hangingPunct="1"/>
              <a:t>8</a:t>
            </a:fld>
            <a:endParaRPr lang="en-US">
              <a:latin typeface="Calibri" pitchFamily="34" charset="0"/>
            </a:endParaRPr>
          </a:p>
        </p:txBody>
      </p:sp>
      <p:grpSp>
        <p:nvGrpSpPr>
          <p:cNvPr id="2" name="Group 1"/>
          <p:cNvGrpSpPr/>
          <p:nvPr/>
        </p:nvGrpSpPr>
        <p:grpSpPr>
          <a:xfrm>
            <a:off x="4648200" y="2249856"/>
            <a:ext cx="3733800" cy="914400"/>
            <a:chOff x="4648200" y="2286000"/>
            <a:chExt cx="3733800" cy="914400"/>
          </a:xfrm>
        </p:grpSpPr>
        <p:grpSp>
          <p:nvGrpSpPr>
            <p:cNvPr id="10246" name="Group 6"/>
            <p:cNvGrpSpPr>
              <a:grpSpLocks/>
            </p:cNvGrpSpPr>
            <p:nvPr/>
          </p:nvGrpSpPr>
          <p:grpSpPr bwMode="auto">
            <a:xfrm>
              <a:off x="4648200" y="2286000"/>
              <a:ext cx="3733800" cy="914400"/>
              <a:chOff x="4648200" y="2286001"/>
              <a:chExt cx="3733800" cy="914400"/>
            </a:xfrm>
          </p:grpSpPr>
          <p:grpSp>
            <p:nvGrpSpPr>
              <p:cNvPr id="10247" name="Group 34"/>
              <p:cNvGrpSpPr>
                <a:grpSpLocks/>
              </p:cNvGrpSpPr>
              <p:nvPr/>
            </p:nvGrpSpPr>
            <p:grpSpPr bwMode="auto">
              <a:xfrm>
                <a:off x="4648200" y="2286001"/>
                <a:ext cx="3733800" cy="914400"/>
                <a:chOff x="4648200" y="3429000"/>
                <a:chExt cx="3733800" cy="914264"/>
              </a:xfrm>
            </p:grpSpPr>
            <p:sp>
              <p:nvSpPr>
                <p:cNvPr id="10250" name="Rectangle 22"/>
                <p:cNvSpPr>
                  <a:spLocks noChangeArrowheads="1"/>
                </p:cNvSpPr>
                <p:nvPr/>
              </p:nvSpPr>
              <p:spPr bwMode="auto">
                <a:xfrm rot="10800000">
                  <a:off x="4648200" y="3429000"/>
                  <a:ext cx="3733800" cy="914264"/>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0251" name="TextBox 7"/>
                <p:cNvSpPr txBox="1">
                  <a:spLocks noChangeArrowheads="1"/>
                </p:cNvSpPr>
                <p:nvPr/>
              </p:nvSpPr>
              <p:spPr bwMode="auto">
                <a:xfrm>
                  <a:off x="5424487" y="3429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2:</a:t>
                  </a:r>
                </a:p>
              </p:txBody>
            </p:sp>
          </p:grpSp>
          <p:sp>
            <p:nvSpPr>
              <p:cNvPr id="10248" name="Rectangle 3"/>
              <p:cNvSpPr>
                <a:spLocks noChangeArrowheads="1"/>
              </p:cNvSpPr>
              <p:nvPr/>
            </p:nvSpPr>
            <p:spPr bwMode="auto">
              <a:xfrm>
                <a:off x="5424487"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Jeffrey Denman</a:t>
                </a:r>
                <a:br>
                  <a:rPr lang="en-US" sz="1000" dirty="0"/>
                </a:br>
                <a:r>
                  <a:rPr lang="en-US" sz="1000" i="1" dirty="0"/>
                  <a:t>Of Counsel</a:t>
                </a:r>
                <a:br>
                  <a:rPr lang="en-US" sz="1000" dirty="0"/>
                </a:br>
                <a:r>
                  <a:rPr lang="en-US" sz="1000" b="1" dirty="0"/>
                  <a:t>Symons </a:t>
                </a:r>
                <a:r>
                  <a:rPr lang="en-US" sz="1000" b="1" dirty="0" err="1"/>
                  <a:t>Markwith</a:t>
                </a:r>
                <a:r>
                  <a:rPr lang="en-US" sz="1000" b="1" dirty="0"/>
                  <a:t> LLP</a:t>
                </a:r>
                <a:endParaRPr lang="en-PH" sz="1000" dirty="0"/>
              </a:p>
            </p:txBody>
          </p:sp>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0" y="2466976"/>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5840" y="2367370"/>
              <a:ext cx="1371600" cy="274320"/>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705100" y="3327161"/>
            <a:ext cx="3733800" cy="914400"/>
            <a:chOff x="762000" y="3352800"/>
            <a:chExt cx="3733800" cy="914400"/>
          </a:xfrm>
        </p:grpSpPr>
        <p:grpSp>
          <p:nvGrpSpPr>
            <p:cNvPr id="17" name="Group 1"/>
            <p:cNvGrpSpPr>
              <a:grpSpLocks/>
            </p:cNvGrpSpPr>
            <p:nvPr/>
          </p:nvGrpSpPr>
          <p:grpSpPr bwMode="auto">
            <a:xfrm>
              <a:off x="762000" y="3352800"/>
              <a:ext cx="3733800" cy="914400"/>
              <a:chOff x="762000" y="2286000"/>
              <a:chExt cx="3733800" cy="914400"/>
            </a:xfrm>
          </p:grpSpPr>
          <p:grpSp>
            <p:nvGrpSpPr>
              <p:cNvPr id="18" name="Group 5"/>
              <p:cNvGrpSpPr>
                <a:grpSpLocks/>
              </p:cNvGrpSpPr>
              <p:nvPr/>
            </p:nvGrpSpPr>
            <p:grpSpPr bwMode="auto">
              <a:xfrm>
                <a:off x="762000" y="2286000"/>
                <a:ext cx="3733800" cy="914400"/>
                <a:chOff x="762000" y="2286000"/>
                <a:chExt cx="3733800" cy="914400"/>
              </a:xfrm>
            </p:grpSpPr>
            <p:sp>
              <p:nvSpPr>
                <p:cNvPr id="23"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24"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3:</a:t>
                  </a:r>
                </a:p>
              </p:txBody>
            </p:sp>
          </p:grpSp>
          <p:sp>
            <p:nvSpPr>
              <p:cNvPr id="21" name="Rectangle 2"/>
              <p:cNvSpPr>
                <a:spLocks noChangeArrowheads="1"/>
              </p:cNvSpPr>
              <p:nvPr/>
            </p:nvSpPr>
            <p:spPr bwMode="auto">
              <a:xfrm>
                <a:off x="1524000" y="2514600"/>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000" b="1" dirty="0"/>
                  <a:t>Peter Su</a:t>
                </a:r>
                <a:br>
                  <a:rPr lang="en-US" sz="1000" dirty="0"/>
                </a:br>
                <a:r>
                  <a:rPr lang="en-US" sz="1000" i="1" dirty="0"/>
                  <a:t>Partner</a:t>
                </a:r>
                <a:br>
                  <a:rPr lang="en-US" sz="1000" dirty="0"/>
                </a:br>
                <a:r>
                  <a:rPr lang="en-US" sz="1000" b="1" dirty="0" err="1"/>
                  <a:t>Dentons</a:t>
                </a:r>
                <a:r>
                  <a:rPr lang="en-US" sz="1000" b="1" dirty="0"/>
                  <a:t> US LLP</a:t>
                </a:r>
                <a:endParaRPr lang="en-PH" sz="1000" dirty="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3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60687" y="3429000"/>
              <a:ext cx="1458913" cy="277193"/>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70546" y="2249856"/>
            <a:ext cx="3733800" cy="914400"/>
            <a:chOff x="770546" y="2249856"/>
            <a:chExt cx="3733800" cy="914400"/>
          </a:xfrm>
        </p:grpSpPr>
        <p:grpSp>
          <p:nvGrpSpPr>
            <p:cNvPr id="10245" name="Group 1"/>
            <p:cNvGrpSpPr>
              <a:grpSpLocks/>
            </p:cNvGrpSpPr>
            <p:nvPr/>
          </p:nvGrpSpPr>
          <p:grpSpPr bwMode="auto">
            <a:xfrm>
              <a:off x="770546" y="2249856"/>
              <a:ext cx="3733800" cy="914400"/>
              <a:chOff x="762000" y="2286000"/>
              <a:chExt cx="3733800" cy="914400"/>
            </a:xfrm>
          </p:grpSpPr>
          <p:grpSp>
            <p:nvGrpSpPr>
              <p:cNvPr id="10252" name="Group 5"/>
              <p:cNvGrpSpPr>
                <a:grpSpLocks/>
              </p:cNvGrpSpPr>
              <p:nvPr/>
            </p:nvGrpSpPr>
            <p:grpSpPr bwMode="auto">
              <a:xfrm>
                <a:off x="762000" y="2286000"/>
                <a:ext cx="3733800" cy="914400"/>
                <a:chOff x="762000" y="2286000"/>
                <a:chExt cx="3733800" cy="914400"/>
              </a:xfrm>
            </p:grpSpPr>
            <p:sp>
              <p:nvSpPr>
                <p:cNvPr id="10255"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10256"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10253"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0" y="214788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PH" b="1" u="sng">
                <a:solidFill>
                  <a:srgbClr val="00B0F0"/>
                </a:solidFill>
              </a:rPr>
              <a:t>Introduction</a:t>
            </a:r>
            <a:endParaRPr lang="en-US" b="1" u="sng">
              <a:solidFill>
                <a:srgbClr val="00B0F0"/>
              </a:solidFill>
            </a:endParaRPr>
          </a:p>
        </p:txBody>
      </p:sp>
      <p:sp>
        <p:nvSpPr>
          <p:cNvPr id="11267" name="Rectangle 15"/>
          <p:cNvSpPr>
            <a:spLocks noChangeArrowheads="1"/>
          </p:cNvSpPr>
          <p:nvPr/>
        </p:nvSpPr>
        <p:spPr bwMode="auto">
          <a:xfrm>
            <a:off x="304800" y="2590800"/>
            <a:ext cx="8534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en-US" sz="1200" dirty="0"/>
              <a:t>Ms. Rainey has been a general business lawyer, specializing in joint ventures, contracts and technology development for over 12 years. She has represented a broad range of clients including manufacturers and distributors of consumer products such as cosmetics, fitness equipment and supplements, toys and games, pet products and electronics; hardware and software developers; and healthcare service providers that utilize complex technology (e.g. hospital systems, diagnostic imaging centers and pharmaceutical distributors).</a:t>
            </a:r>
          </a:p>
          <a:p>
            <a:pPr algn="just">
              <a:lnSpc>
                <a:spcPct val="150000"/>
              </a:lnSpc>
            </a:pPr>
            <a:endParaRPr lang="en-US" sz="1200" dirty="0"/>
          </a:p>
          <a:p>
            <a:pPr algn="just">
              <a:lnSpc>
                <a:spcPct val="150000"/>
              </a:lnSpc>
            </a:pPr>
            <a:r>
              <a:rPr lang="en-US" sz="1200" dirty="0"/>
              <a:t>In the past several years Ms. Rainey has broadened her expertise in international business by serving in the role of outside general counsel for middle market corporations whose operations span the globe. In this role, Ms. Rainey manages all legal needs for the business, including coordinating with counsel she selects and engages in Asia and Europe, advising the executives and directors regarding compliance issues, handling all legal contracts required by the business (such as nondisclosure agreements, supply and manufacturing agreements, warranties and disclaimers, indemnification and settlement agreements as well as technology development and licensing agreements), providing general guidance in connection with pre-litigation disputes and, if litigation ensues, overseeing litigation counsel throughout proceedings.</a:t>
            </a:r>
          </a:p>
        </p:txBody>
      </p:sp>
      <p:sp>
        <p:nvSpPr>
          <p:cNvPr id="11268" name="TextBox 13"/>
          <p:cNvSpPr txBox="1">
            <a:spLocks noChangeArrowheads="1"/>
          </p:cNvSpPr>
          <p:nvPr/>
        </p:nvSpPr>
        <p:spPr bwMode="auto">
          <a:xfrm>
            <a:off x="6705600" y="662940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800" b="1" dirty="0"/>
              <a:t>February 21, 2017</a:t>
            </a:r>
          </a:p>
        </p:txBody>
      </p:sp>
      <p:sp>
        <p:nvSpPr>
          <p:cNvPr id="1126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0A146F-DDE5-4E4C-BA31-BC475A07E6A9}" type="slidenum">
              <a:rPr lang="en-US" smtClean="0">
                <a:latin typeface="Calibri" pitchFamily="34" charset="0"/>
              </a:rPr>
              <a:pPr eaLnBrk="1" hangingPunct="1"/>
              <a:t>9</a:t>
            </a:fld>
            <a:endParaRPr lang="en-US">
              <a:latin typeface="Calibri" pitchFamily="34" charset="0"/>
            </a:endParaRPr>
          </a:p>
        </p:txBody>
      </p:sp>
      <p:grpSp>
        <p:nvGrpSpPr>
          <p:cNvPr id="34" name="Group 33"/>
          <p:cNvGrpSpPr/>
          <p:nvPr/>
        </p:nvGrpSpPr>
        <p:grpSpPr>
          <a:xfrm>
            <a:off x="2649864" y="1224185"/>
            <a:ext cx="3733800" cy="914400"/>
            <a:chOff x="770546" y="2249856"/>
            <a:chExt cx="3733800" cy="914400"/>
          </a:xfrm>
        </p:grpSpPr>
        <p:grpSp>
          <p:nvGrpSpPr>
            <p:cNvPr id="35" name="Group 1"/>
            <p:cNvGrpSpPr>
              <a:grpSpLocks/>
            </p:cNvGrpSpPr>
            <p:nvPr/>
          </p:nvGrpSpPr>
          <p:grpSpPr bwMode="auto">
            <a:xfrm>
              <a:off x="770546" y="2249856"/>
              <a:ext cx="3733800" cy="914400"/>
              <a:chOff x="762000" y="2286000"/>
              <a:chExt cx="3733800" cy="914400"/>
            </a:xfrm>
          </p:grpSpPr>
          <p:grpSp>
            <p:nvGrpSpPr>
              <p:cNvPr id="37" name="Group 5"/>
              <p:cNvGrpSpPr>
                <a:grpSpLocks/>
              </p:cNvGrpSpPr>
              <p:nvPr/>
            </p:nvGrpSpPr>
            <p:grpSpPr bwMode="auto">
              <a:xfrm>
                <a:off x="762000" y="2286000"/>
                <a:ext cx="3733800" cy="914400"/>
                <a:chOff x="762000" y="2286000"/>
                <a:chExt cx="3733800" cy="914400"/>
              </a:xfrm>
            </p:grpSpPr>
            <p:sp>
              <p:nvSpPr>
                <p:cNvPr id="40" name="Rectangle 17"/>
                <p:cNvSpPr>
                  <a:spLocks noChangeArrowheads="1"/>
                </p:cNvSpPr>
                <p:nvPr/>
              </p:nvSpPr>
              <p:spPr bwMode="auto">
                <a:xfrm rot="10800000">
                  <a:off x="762000" y="2286000"/>
                  <a:ext cx="3733800" cy="914400"/>
                </a:xfrm>
                <a:prstGeom prst="rect">
                  <a:avLst/>
                </a:prstGeom>
                <a:gradFill rotWithShape="1">
                  <a:gsLst>
                    <a:gs pos="0">
                      <a:srgbClr val="BCBCBC"/>
                    </a:gs>
                    <a:gs pos="35001">
                      <a:srgbClr val="D0D0D0"/>
                    </a:gs>
                    <a:gs pos="100000">
                      <a:srgbClr val="EDEDED"/>
                    </a:gs>
                  </a:gsLst>
                  <a:lin ang="16200000" scaled="1"/>
                </a:gradFill>
                <a:ln w="9525" algn="ctr">
                  <a:solidFill>
                    <a:srgbClr val="000000"/>
                  </a:solidFill>
                  <a:miter lim="800000"/>
                  <a:headEnd/>
                  <a:tailEnd/>
                </a:ln>
                <a:effectLst>
                  <a:outerShdw dist="20000" dir="5400000" rotWithShape="0">
                    <a:srgbClr val="000000">
                      <a:alpha val="37999"/>
                    </a:srgbClr>
                  </a:outerShdw>
                </a:effectLst>
              </p:spPr>
              <p:txBody>
                <a:bodyPr rot="10800000" anchor="ctr"/>
                <a:lstStyle/>
                <a:p>
                  <a:endParaRPr lang="en-US">
                    <a:solidFill>
                      <a:srgbClr val="000000"/>
                    </a:solidFill>
                  </a:endParaRPr>
                </a:p>
              </p:txBody>
            </p:sp>
            <p:sp>
              <p:nvSpPr>
                <p:cNvPr id="41" name="TextBox 7"/>
                <p:cNvSpPr txBox="1">
                  <a:spLocks noChangeArrowheads="1"/>
                </p:cNvSpPr>
                <p:nvPr/>
              </p:nvSpPr>
              <p:spPr bwMode="auto">
                <a:xfrm>
                  <a:off x="1524000" y="2286000"/>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u="sng" dirty="0">
                      <a:solidFill>
                        <a:srgbClr val="00B0F0"/>
                      </a:solidFill>
                    </a:rPr>
                    <a:t>SEGMENT 1:</a:t>
                  </a:r>
                </a:p>
              </p:txBody>
            </p:sp>
          </p:grpSp>
          <p:sp>
            <p:nvSpPr>
              <p:cNvPr id="38" name="Rectangle 2"/>
              <p:cNvSpPr>
                <a:spLocks noChangeArrowheads="1"/>
              </p:cNvSpPr>
              <p:nvPr/>
            </p:nvSpPr>
            <p:spPr bwMode="auto">
              <a:xfrm>
                <a:off x="1524000" y="2514600"/>
                <a:ext cx="2819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000" b="1" dirty="0"/>
                  <a:t>Tabitha Rainey</a:t>
                </a:r>
                <a:br>
                  <a:rPr lang="en-US" sz="1000" dirty="0"/>
                </a:br>
                <a:r>
                  <a:rPr lang="en-US" sz="1000" i="1" dirty="0"/>
                  <a:t>Founding and Managing Partner</a:t>
                </a:r>
                <a:br>
                  <a:rPr lang="en-US" sz="1000" dirty="0"/>
                </a:br>
                <a:r>
                  <a:rPr lang="en-US" sz="1000" b="1" dirty="0"/>
                  <a:t>Garcia Rainey Blank &amp; </a:t>
                </a:r>
                <a:r>
                  <a:rPr lang="en-US" sz="1000" b="1" dirty="0" err="1"/>
                  <a:t>Bowerbank</a:t>
                </a:r>
                <a:r>
                  <a:rPr lang="en-US" sz="1000" b="1" dirty="0"/>
                  <a:t> LLP</a:t>
                </a:r>
                <a:endParaRPr lang="en-PH" sz="1000" dirty="0"/>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2457450"/>
                <a:ext cx="571500" cy="571500"/>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0982" y="2325193"/>
              <a:ext cx="1097280" cy="301752"/>
            </a:xfrm>
            <a:prstGeom prst="rect">
              <a:avLst/>
            </a:prstGeom>
            <a:noFill/>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10679</TotalTime>
  <Words>2661</Words>
  <Application>Microsoft Office PowerPoint</Application>
  <PresentationFormat>On-screen Show (4:3)</PresentationFormat>
  <Paragraphs>405</Paragraphs>
  <Slides>37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MS PGothic</vt:lpstr>
      <vt:lpstr>MS PGothic</vt:lpstr>
      <vt:lpstr>SimSun</vt:lpstr>
      <vt:lpstr>Arial</vt:lpstr>
      <vt:lpstr>Calibri</vt:lpstr>
      <vt:lpstr>Courier New</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Aimee - Research</dc:creator>
  <cp:lastModifiedBy>DESIGNER_1</cp:lastModifiedBy>
  <cp:revision>2739</cp:revision>
  <dcterms:created xsi:type="dcterms:W3CDTF">2008-12-08T06:50:30Z</dcterms:created>
  <dcterms:modified xsi:type="dcterms:W3CDTF">2017-02-21T05:11:02Z</dcterms:modified>
</cp:coreProperties>
</file>